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229" r:id="rId2"/>
    <p:sldId id="1470" r:id="rId3"/>
    <p:sldId id="1178" r:id="rId4"/>
    <p:sldId id="1370" r:id="rId5"/>
    <p:sldId id="1371" r:id="rId6"/>
    <p:sldId id="1372" r:id="rId7"/>
    <p:sldId id="1373" r:id="rId8"/>
    <p:sldId id="1374" r:id="rId9"/>
    <p:sldId id="1213" r:id="rId10"/>
    <p:sldId id="1496" r:id="rId11"/>
    <p:sldId id="1457" r:id="rId12"/>
    <p:sldId id="1180" r:id="rId13"/>
    <p:sldId id="1492" r:id="rId14"/>
    <p:sldId id="1493" r:id="rId15"/>
    <p:sldId id="1319" r:id="rId16"/>
    <p:sldId id="1385" r:id="rId17"/>
    <p:sldId id="1363" r:id="rId18"/>
    <p:sldId id="1490" r:id="rId19"/>
    <p:sldId id="1479" r:id="rId20"/>
    <p:sldId id="1488" r:id="rId21"/>
    <p:sldId id="1469" r:id="rId22"/>
    <p:sldId id="1452" r:id="rId23"/>
    <p:sldId id="1477" r:id="rId24"/>
    <p:sldId id="1494" r:id="rId25"/>
    <p:sldId id="1495" r:id="rId26"/>
    <p:sldId id="1269" r:id="rId27"/>
    <p:sldId id="1498" r:id="rId28"/>
    <p:sldId id="1499" r:id="rId29"/>
    <p:sldId id="1500" r:id="rId30"/>
    <p:sldId id="1501" r:id="rId31"/>
    <p:sldId id="1339" r:id="rId32"/>
    <p:sldId id="1475" r:id="rId33"/>
    <p:sldId id="1347" r:id="rId34"/>
    <p:sldId id="1503" r:id="rId35"/>
    <p:sldId id="1468" r:id="rId36"/>
  </p:sldIdLst>
  <p:sldSz cx="24377650" cy="13716000"/>
  <p:notesSz cx="7099300" cy="10234613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ál Zsolt" initials="7sP" lastIdx="1" clrIdx="0">
    <p:extLst>
      <p:ext uri="{19B8F6BF-5375-455C-9EA6-DF929625EA0E}">
        <p15:presenceInfo xmlns:p15="http://schemas.microsoft.com/office/powerpoint/2012/main" userId="Pál Zsol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575"/>
    <a:srgbClr val="A6742A"/>
    <a:srgbClr val="A9D6DC"/>
    <a:srgbClr val="3C4B72"/>
    <a:srgbClr val="27B5A9"/>
    <a:srgbClr val="DE2688"/>
    <a:srgbClr val="FFFFFF"/>
    <a:srgbClr val="8EC6CD"/>
    <a:srgbClr val="B61336"/>
    <a:srgbClr val="AC0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76" autoAdjust="0"/>
    <p:restoredTop sz="39712" autoAdjust="0"/>
  </p:normalViewPr>
  <p:slideViewPr>
    <p:cSldViewPr snapToGrid="0" snapToObjects="1">
      <p:cViewPr varScale="1">
        <p:scale>
          <a:sx n="14" d="100"/>
          <a:sy n="14" d="100"/>
        </p:scale>
        <p:origin x="171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50"/>
        <a:sy n="33" d="5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bit.ly/szv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atmap.checkpoint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nz7.hu/penz7-kviz.cshtml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Erre a tanórára a PÉNZ7 – Pénzügyi és vállalkozói témahét c. program keretében kerül sor.</a:t>
            </a:r>
          </a:p>
          <a:p>
            <a:r>
              <a:rPr lang="hu-HU" sz="1200" dirty="0"/>
              <a:t>A PÉNZ7 egy európai kezdeményezés része, amelynek célja, hogy a fiatalok tudatosabban kezeljék pénzügyeiket, többet tudjanak a gazdaság és a pénzvilág működéséről.</a:t>
            </a:r>
          </a:p>
          <a:p>
            <a:r>
              <a:rPr lang="hu-HU" sz="1200" dirty="0"/>
              <a:t>Miközben megbeszéljük majd a mai izgalmas témánkat, Magyarország és sok más ország iskoláiban is ugyanezt teszik a diákok (jelenleg is, illetve az egész héten).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Az óra tananyaga a Nemzeti Kibervédelmi Intézet és a Nemzeti Nyomozóiroda közreműködésével készült el. Szakértőik segítségének köszönhetően életszerű példákat és praktikus tanácsokat tudunk most bemutatni.</a:t>
            </a:r>
          </a:p>
          <a:p>
            <a:endParaRPr lang="hu-HU" sz="1200" dirty="0"/>
          </a:p>
          <a:p>
            <a:r>
              <a:rPr lang="hu-HU" sz="1200" i="1" dirty="0"/>
              <a:t>Ha részt vesz az órán banki önkéntes, mutatkozzon be röviden! (A tanár üdvözölje és kérje fel a bemutatkozásra.)</a:t>
            </a:r>
            <a:endParaRPr lang="hu-HU" sz="1200" dirty="0"/>
          </a:p>
          <a:p>
            <a:endParaRPr lang="hu-HU" sz="1200" dirty="0"/>
          </a:p>
          <a:p>
            <a:endParaRPr lang="hu-HU" sz="2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73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Az imént már szóba került a bankkártya, a következő feladat ehhez kapcsolódik…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Az osztály véleményt nyilvánít a következő állításról:</a:t>
            </a:r>
          </a:p>
          <a:p>
            <a:r>
              <a:rPr lang="hu-HU" sz="1200" b="1" i="1" dirty="0"/>
              <a:t>„Egy 16 éves diáknak jó ha van bankszámlája és bankkártyája” </a:t>
            </a:r>
            <a:r>
              <a:rPr lang="hu-HU" sz="1200" dirty="0"/>
              <a:t>(FONTOS, hogy a mondat pontosan így hangozzon el!)</a:t>
            </a:r>
            <a:endParaRPr lang="hu-HU" sz="1200" b="1" i="1" dirty="0"/>
          </a:p>
          <a:p>
            <a:endParaRPr lang="hu-HU" sz="1200" dirty="0"/>
          </a:p>
          <a:p>
            <a:r>
              <a:rPr lang="hu-HU" sz="1200" dirty="0"/>
              <a:t>Megkérjük az osztályt, hogy mindenki álljon fel, majd üljön le az aki NEM ÉRT EGYET az állítással. Az állítást célszerű többször megismételni.</a:t>
            </a:r>
          </a:p>
          <a:p>
            <a:endParaRPr lang="hu-HU" sz="1200" dirty="0"/>
          </a:p>
          <a:p>
            <a:r>
              <a:rPr lang="hu-HU" sz="1200" dirty="0"/>
              <a:t>Ezt követően tehát azok állnak, akik egyetértenek az állítással: azt gondolják, hogy egy 16 éves diáknak legyen bankszámlája és használjon bankkártyát. Az ülő diákok szerint pedig ebben az életkorban nincs szükség bankszámlára és bankkártyára.</a:t>
            </a:r>
          </a:p>
          <a:p>
            <a:r>
              <a:rPr lang="hu-HU" sz="1200" dirty="0"/>
              <a:t> </a:t>
            </a:r>
          </a:p>
          <a:p>
            <a:r>
              <a:rPr lang="hu-HU" sz="1200" dirty="0"/>
              <a:t>A feladat bármilyen közösségben értelmezhető, de az különböző osztályokban értelemszerűen más megoldások születnek. (A korosztályos sajátosságok, a családi háttér terén megjelenő különbségek, a lakhely, településtípus sajátosságai meghatározók lehetnek.) </a:t>
            </a:r>
          </a:p>
          <a:p>
            <a:r>
              <a:rPr lang="hu-HU" sz="1200" dirty="0"/>
              <a:t>A két csoport (álló és ülő diákok) kialakulása után, kb. három-három vélemény/érv meghallgatása következhet. Szólítsuk meg a csoportokat és biztassuk őket a döntésük megmagyarázására!</a:t>
            </a:r>
            <a:br>
              <a:rPr lang="hu-HU" sz="1200" dirty="0"/>
            </a:br>
            <a:endParaRPr lang="hu-HU" sz="1200" dirty="0"/>
          </a:p>
          <a:p>
            <a:r>
              <a:rPr lang="hu-HU" sz="1200" u="sng" dirty="0"/>
              <a:t>Érdemes úgy vezetni a beszélgetést, hogy szóba kerüljenek:</a:t>
            </a:r>
          </a:p>
          <a:p>
            <a:r>
              <a:rPr lang="hu-HU" sz="1200" dirty="0"/>
              <a:t>1. készpénzhasználat előnyei</a:t>
            </a:r>
          </a:p>
          <a:p>
            <a:r>
              <a:rPr lang="hu-HU" sz="1200" dirty="0"/>
              <a:t>2. készpénzhasználat kockázatai, veszélyei, hátrányai</a:t>
            </a:r>
          </a:p>
          <a:p>
            <a:r>
              <a:rPr lang="hu-HU" sz="1200" dirty="0"/>
              <a:t>3. bankkártya-használat előnyei</a:t>
            </a:r>
          </a:p>
          <a:p>
            <a:r>
              <a:rPr lang="hu-HU" sz="1200" dirty="0"/>
              <a:t>4. bankkártya-használat kockázatai, veszélyei, hátrányai.</a:t>
            </a:r>
          </a:p>
          <a:p>
            <a:endParaRPr lang="hu-HU" sz="1200" dirty="0"/>
          </a:p>
          <a:p>
            <a:r>
              <a:rPr lang="hu-HU" sz="1200" dirty="0"/>
              <a:t>(Előfordulhat, hogy az egész osztály egy állásponton van, de ez nem probléma, hanem egy érdekes helyzet, ami szintén jó lehetőséget ad a téma megbeszélésére.)</a:t>
            </a:r>
          </a:p>
          <a:p>
            <a:endParaRPr lang="hu-HU" sz="1200" i="1" dirty="0"/>
          </a:p>
          <a:p>
            <a:r>
              <a:rPr lang="hu-HU" sz="1200" i="1" dirty="0"/>
              <a:t>Banki önkéntes jelenlétében a beszélgetés irányítása lehet az ő feladata.</a:t>
            </a:r>
          </a:p>
          <a:p>
            <a:endParaRPr lang="hu-HU" sz="1200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4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>
                <a:solidFill>
                  <a:srgbClr val="232157"/>
                </a:solidFill>
              </a:rPr>
              <a:t>Az előző feladatban megbeszélt előnyök és hátrányok összevetése alapján könnyen lehet, hogy valaki arra a következtetésre jut, hogy szívesen használna bankkártyát.</a:t>
            </a:r>
          </a:p>
          <a:p>
            <a:r>
              <a:rPr lang="hu-HU" sz="1200" b="1" dirty="0">
                <a:solidFill>
                  <a:srgbClr val="232157"/>
                </a:solidFill>
              </a:rPr>
              <a:t>Nézzük meg hogyan lehet egy diáknak bankkártyája – ezzel már el is árultam, hogy lehet…</a:t>
            </a:r>
          </a:p>
          <a:p>
            <a:endParaRPr lang="hu-HU" sz="1200" b="1" dirty="0">
              <a:solidFill>
                <a:srgbClr val="232157"/>
              </a:solidFill>
            </a:endParaRPr>
          </a:p>
          <a:p>
            <a:r>
              <a:rPr lang="hu-HU" sz="1200" b="1" dirty="0">
                <a:solidFill>
                  <a:srgbClr val="232157"/>
                </a:solidFill>
              </a:rPr>
              <a:t>A bankok kínálnak készpénzkímélő megoldásokat diákoknak.</a:t>
            </a:r>
          </a:p>
          <a:p>
            <a:endParaRPr lang="hu-HU" sz="1200" b="1" dirty="0">
              <a:solidFill>
                <a:srgbClr val="232157"/>
              </a:solidFill>
            </a:endParaRPr>
          </a:p>
          <a:p>
            <a:r>
              <a:rPr lang="hu-HU" sz="1200" b="1" dirty="0">
                <a:solidFill>
                  <a:srgbClr val="232157"/>
                </a:solidFill>
              </a:rPr>
              <a:t>A 18 év alattiak csak a szülők vagy a törvényes képviselők hozzájárulásával nyithatnak bankszámlát, és igényelhetnek hozzá bankkártyát.</a:t>
            </a:r>
          </a:p>
          <a:p>
            <a:endParaRPr lang="hu-HU" sz="1200" b="1" dirty="0">
              <a:solidFill>
                <a:srgbClr val="232157"/>
              </a:solidFill>
            </a:endParaRPr>
          </a:p>
          <a:p>
            <a:r>
              <a:rPr lang="hu-HU" sz="1200" b="1" dirty="0">
                <a:solidFill>
                  <a:srgbClr val="232157"/>
                </a:solidFill>
              </a:rPr>
              <a:t>A 18. életévet betöltve bárki önállóan létesíthet bankszámlát, és igényelhet hozzá különféle banki szolgáltatásokat, így bankkártyát is. </a:t>
            </a: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28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 választás egyik legfontosabb szempontja, hogy MIRE AKARJUK HASZNÁLNI A KÁRTYÁT?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Vásárlás? Készpénzfelvétel? Itthon vagy külföldön?</a:t>
            </a:r>
            <a:br>
              <a:rPr lang="hu-HU" sz="1200" dirty="0">
                <a:latin typeface="Lato Light" charset="0"/>
                <a:ea typeface="Lato Light" charset="0"/>
                <a:cs typeface="Lato Light" charset="0"/>
              </a:rPr>
            </a:b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Saját pénzből vagy hitelből is?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Természetesen meg fogja határozni a lehetőségeinket, hogy MIT KÍNÁLNAK A BANKOK.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Bankszámlához kapcsolódik? Hitelkeret? Kamatkondíciók? Egyszerű? Biztonságos? Mobilfizetés? Külföldön is? Pénznem?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Mint minden szolgáltatásnál, a bankkártya esetében is fontos tisztában lennünk a felmerülő költségekkel, azaz azzal, hogy MI MENNYIBE KERÜL?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Éves kártyadíj? Készpénzfelvétel díja? Hitelkamat? Egyéb hiteldíjak? Betéti kamat?</a:t>
            </a:r>
          </a:p>
          <a:p>
            <a:pPr defTabSz="990280">
              <a:defRPr/>
            </a:pPr>
            <a:endParaRPr lang="hu-HU" sz="1200" b="1" u="sng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Mivel az egyes bankok számlacsomag konstrukciói jelentősen eltérhetnek egymástól, ezért érdemes tételesen áttekinteni, összehasonlítani, hogy mi mennyibe kerül.</a:t>
            </a:r>
          </a:p>
          <a:p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Ma már az interneten is összehasonlíthatók a bankszámlák díjai, szolgáltatásai, például a Magyar Nemzeti Bank Bankszámla választó oldalán az itt látható linken (</a:t>
            </a:r>
            <a:r>
              <a:rPr lang="hu-HU" sz="1200" dirty="0">
                <a:solidFill>
                  <a:srgbClr val="B61336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bit.ly/</a:t>
            </a:r>
            <a:r>
              <a:rPr lang="hu-HU" sz="1200" dirty="0" err="1">
                <a:solidFill>
                  <a:srgbClr val="B61336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szvp</a:t>
            </a:r>
            <a:r>
              <a:rPr lang="hu-HU" sz="1200" dirty="0">
                <a:solidFill>
                  <a:srgbClr val="B61336"/>
                </a:solidFill>
              </a:rPr>
              <a:t>).</a:t>
            </a:r>
            <a:endParaRPr lang="hu-HU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MÉRLEGELÉS, KÁRTYAVÁLASZTÁS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Az elvárásaink és a kínálat összevetése alapján megalapozottan tudunk bankkártyát választani.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87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Ha már van bankkártyánk, nagyon fontos, hogy körültekintően bánjunk vele, mert ha nem így teszünk, könnyen pénzt veszíthetünk.</a:t>
            </a: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Nézzük a legfontosabb tanácsokat!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Soha ne tartsuk a PIN kódunkat felírva a bankkártya közelében.</a:t>
            </a:r>
            <a:endParaRPr lang="en-US" sz="1200" b="1" dirty="0">
              <a:latin typeface="Lato Light" charset="0"/>
              <a:ea typeface="Lato Light" charset="0"/>
              <a:cs typeface="Lato Light" charset="0"/>
            </a:endParaRPr>
          </a:p>
          <a:p>
            <a:r>
              <a:rPr lang="hu-HU" sz="1200" dirty="0"/>
              <a:t>Lehetőleg egyáltalán ne írjuk fel.</a:t>
            </a:r>
          </a:p>
          <a:p>
            <a:pPr>
              <a:lnSpc>
                <a:spcPts val="4376"/>
              </a:lnSpc>
            </a:pPr>
            <a:endParaRPr lang="hu-HU" sz="1200" dirty="0"/>
          </a:p>
          <a:p>
            <a:pPr>
              <a:lnSpc>
                <a:spcPts val="4376"/>
              </a:lnSpc>
            </a:pPr>
            <a:r>
              <a:rPr lang="en-US" sz="1200" b="1" dirty="0">
                <a:latin typeface="Lato Light" charset="0"/>
                <a:ea typeface="Lato Light" charset="0"/>
                <a:cs typeface="Lato Light" charset="0"/>
              </a:rPr>
              <a:t>M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indig</a:t>
            </a:r>
            <a:r>
              <a:rPr lang="en-US" sz="12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b="1" dirty="0" err="1">
                <a:latin typeface="Lato Light" charset="0"/>
                <a:ea typeface="Lato Light" charset="0"/>
                <a:cs typeface="Lato Light" charset="0"/>
              </a:rPr>
              <a:t>takarjuk</a:t>
            </a:r>
            <a:r>
              <a:rPr lang="en-US" sz="1200" b="1" dirty="0">
                <a:latin typeface="Lato Light" charset="0"/>
                <a:ea typeface="Lato Light" charset="0"/>
                <a:cs typeface="Lato Light" charset="0"/>
              </a:rPr>
              <a:t> a PIN </a:t>
            </a:r>
            <a:r>
              <a:rPr lang="en-US" sz="1200" b="1" dirty="0" err="1">
                <a:latin typeface="Lato Light" charset="0"/>
                <a:ea typeface="Lato Light" charset="0"/>
                <a:cs typeface="Lato Light" charset="0"/>
              </a:rPr>
              <a:t>kódunkat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!</a:t>
            </a:r>
            <a:br>
              <a:rPr lang="hu-HU" sz="1200" b="1" dirty="0">
                <a:latin typeface="Lato Light" charset="0"/>
                <a:ea typeface="Lato Light" charset="0"/>
                <a:cs typeface="Lato Light" charset="0"/>
              </a:rPr>
            </a:b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…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ha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pénzt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veszünk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fel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vagy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ha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kártyával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vásárolunk</a:t>
            </a: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.</a:t>
            </a:r>
          </a:p>
          <a:p>
            <a:pPr>
              <a:lnSpc>
                <a:spcPts val="4376"/>
              </a:lnSpc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>
              <a:lnSpc>
                <a:spcPts val="4376"/>
              </a:lnSpc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Ha bármilyen gyanús jelenséget észlelünk kártyás fizetés során, azonnal hívjuk a bankunkat és jelentsük!</a:t>
            </a:r>
          </a:p>
          <a:p>
            <a:pPr>
              <a:lnSpc>
                <a:spcPts val="4376"/>
              </a:lnSpc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Pl. valamikor kis összegű levonásokat látunk, pedig nem vásároltunk.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27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Soha ne tévesszük szem elől a bankkártyánkat és ne tartsuk olyan helyen, ahol jól látható!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Ne adjuk ki a kezünkből és semmiképpen se engedjük, hogy olyan helyre vigyék, ahol nem látjuk mi történik vele.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A képen látható szituáció esetleg akkor elfogadható, ha nem érintőkártyáról van szó és ott helyben történik az asztalnál a fizetés (a kártya terminálba való bedugásával).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A bankkártyánkat soha ne tartsuk látható helyre letéve, vagy a kezünkben – ma már egy átlagos okostelefon kamerája is alkalmas lehet arra, hogy fotók formájában rögzítse a kártyánk adatait.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Nem csak fizikai vásárlásra hanem online környezetben is használhatjuk a kártyánkat…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Online </a:t>
            </a:r>
            <a:r>
              <a:rPr lang="hu-HU" sz="1200" b="1" dirty="0" err="1">
                <a:latin typeface="Lato Light" charset="0"/>
                <a:ea typeface="Lato Light" charset="0"/>
                <a:cs typeface="Lato Light" charset="0"/>
              </a:rPr>
              <a:t>bankoláshoz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 használjunk biztonsági </a:t>
            </a:r>
            <a:r>
              <a:rPr lang="hu-HU" sz="1200" b="1" dirty="0" err="1">
                <a:latin typeface="Lato Light" charset="0"/>
                <a:ea typeface="Lato Light" charset="0"/>
                <a:cs typeface="Lato Light" charset="0"/>
              </a:rPr>
              <a:t>sms-t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, az internetes vásárlásokhoz pedig webkártyát!</a:t>
            </a:r>
          </a:p>
          <a:p>
            <a:pPr defTabSz="990280">
              <a:defRPr/>
            </a:pPr>
            <a:r>
              <a:rPr lang="hu-HU" sz="1200" dirty="0"/>
              <a:t>Az </a:t>
            </a:r>
            <a:r>
              <a:rPr lang="hu-HU" sz="1200" u="sng" dirty="0"/>
              <a:t>erős ügyfélhitelesítés</a:t>
            </a:r>
            <a:r>
              <a:rPr lang="hu-HU" sz="1200" dirty="0"/>
              <a:t> még inkább ebbe az irányba mutat: a közeljövőben minden kártyás online vásárlásnál meg fogjuk erősíteni a tranzakciót egy biztonsági SMS-sel vagy </a:t>
            </a:r>
            <a:r>
              <a:rPr lang="hu-HU" sz="1200" dirty="0" err="1"/>
              <a:t>biometrikus</a:t>
            </a:r>
            <a:r>
              <a:rPr lang="hu-HU" sz="1200" dirty="0"/>
              <a:t> azonosítással (erről később még lesz szó).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WEBKÁRTYA: Egy olyan (jellemzően virtuális) kártya, amit speciálisan csak online vásárlásokra szokás használni. Eseti jelleggel tölthetjük fel a vásárláshoz éppen szükséges összeggel, így legrosszabb esetben is csak az ezen a másodlagos kártyánkon lévő összeget veszíthetjük el.</a:t>
            </a:r>
          </a:p>
          <a:p>
            <a:pPr defTabSz="990280">
              <a:defRPr/>
            </a:pPr>
            <a:endParaRPr lang="hu-HU" sz="1200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Gondoskodjunk a szoftverek naprakészségéről és a megfelelő vírusvédelemről!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Különösen az online </a:t>
            </a:r>
            <a:r>
              <a:rPr lang="hu-HU" sz="1200" dirty="0" err="1">
                <a:latin typeface="Lato Light" charset="0"/>
                <a:ea typeface="Lato Light" charset="0"/>
                <a:cs typeface="Lato Light" charset="0"/>
              </a:rPr>
              <a:t>bankolásra</a:t>
            </a: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 használt számítógépünkön vagy a mobilunkon.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0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A legtöbb mobilfizetési megoldás napjainkban arra épül, hogy a mobileszköz (okostelefon, okosóra stb.) a bankkártyánk egy virtuális változatát tárolja. A </a:t>
            </a:r>
            <a:r>
              <a:rPr lang="hu-HU" sz="1200" dirty="0" err="1"/>
              <a:t>biometrikus</a:t>
            </a:r>
            <a:r>
              <a:rPr lang="hu-HU" sz="1200" dirty="0"/>
              <a:t> azonosítási lehetőségek használatával a mobilfizetés még biztonságosabb lehet, mint a bankkártya alkalmazása.</a:t>
            </a:r>
          </a:p>
          <a:p>
            <a:r>
              <a:rPr lang="hu-HU" sz="1200" dirty="0"/>
              <a:t>A közeljövőben várható az azonnali átutalás alapú mobilfizetési megoldások elterjedése is, így hát tegyünk egy rövid kitérőt és nézzük, meg mi is az az azonnali átutalás.</a:t>
            </a:r>
          </a:p>
          <a:p>
            <a:endParaRPr lang="hu-HU" sz="1200" dirty="0"/>
          </a:p>
          <a:p>
            <a:endParaRPr lang="hu-HU" sz="1200" dirty="0"/>
          </a:p>
          <a:p>
            <a:endParaRPr lang="hu-H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94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dirty="0"/>
              <a:t>Átutalással két bankszámla között tudunk pénzt mozgatni. 2020. március 2-től ezt az év bármely napján, hétvégén és ünnepnapon is, napi 24 órában megtehetjük és a pénz pár másodpercen belül oda is ér a címzetthez.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Az átutalások indíthatók mobiltelefonszámra, e-mail címre vagy adószámra is (nem kell feltétlenül ismerni a címzett bankszámlaszámát). Az új fizetési kérelemmel a kedvezményezett kezdeményezheti a fizetést.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Az átutalások akkor teljesülnek pár másodpercen belül, ha azok elektronikusan indított, belföldi, forint tranzakciók 10 millió forintos értékhatárig.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Pár másodperc nagyon rövid idő, ezért érdekes az Azonnali Fizetési Rendszer a mobilfizetések szempontjából is.</a:t>
            </a:r>
            <a:endParaRPr lang="hu-HU" sz="1200" i="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77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8530888" y="-13203238"/>
            <a:ext cx="24845963" cy="139795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0280">
              <a:spcAft>
                <a:spcPts val="650"/>
              </a:spcAft>
              <a:defRPr/>
            </a:pPr>
            <a:r>
              <a:rPr lang="hu-HU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Visszatérve </a:t>
            </a:r>
            <a:r>
              <a:rPr lang="hu-HU" sz="1200" dirty="0"/>
              <a:t>az okostelefonjainkhoz, nézzünk 3 kiemelt tanácsot a biztonságos használatához.</a:t>
            </a:r>
            <a:endParaRPr lang="hu-HU" sz="1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defTabSz="990280">
              <a:spcAft>
                <a:spcPts val="650"/>
              </a:spcAft>
              <a:defRPr/>
            </a:pPr>
            <a:endParaRPr lang="hu-HU" sz="1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defTabSz="990280">
              <a:spcAft>
                <a:spcPts val="650"/>
              </a:spcAft>
              <a:defRPr/>
            </a:pPr>
            <a:r>
              <a:rPr lang="hu-HU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MINDIG HIVATALOS appokat használj!</a:t>
            </a:r>
            <a:endParaRPr lang="en-US" sz="1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50"/>
              </a:spcAft>
            </a:pPr>
            <a:r>
              <a:rPr lang="hu-HU" sz="1200" dirty="0"/>
              <a:t>Mindig a hivatalos applikáció áruházakban, a gyártótól szerezd be a szoftvereket! A nem megbízható forrásból származó applikációk káros kódot tartalmazhatnak és adataink, illetve pénzünk elvesztéséhez vezethetnek.</a:t>
            </a:r>
          </a:p>
          <a:p>
            <a:pPr>
              <a:spcAft>
                <a:spcPts val="650"/>
              </a:spcAft>
            </a:pPr>
            <a:endParaRPr lang="hu-HU" sz="1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50"/>
              </a:spcAft>
            </a:pPr>
            <a:r>
              <a:rPr lang="hu-HU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Figyelj oda, hol töltöd a készülékedet!</a:t>
            </a:r>
            <a:br>
              <a:rPr lang="hu-HU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1200" dirty="0"/>
              <a:t>Soha ne töltsd a telefonodat ismeretlen kábellel. A legtöbb töltőkábel adatátvitelre is alkalmas, emiatt veszélyes kávézóban, repülőtéren és egyéb nyilvános helyeken kihelyezett töltőállomásokra vagy pl. más számítógépére csatlakozni. A legjobb, ha csak a telefon saját töltőjét használod, leginkább otthon. Ha mindenképpen szükséges máshol is </a:t>
            </a:r>
            <a:r>
              <a:rPr lang="hu-HU" sz="1200" dirty="0" err="1"/>
              <a:t>töltened</a:t>
            </a:r>
            <a:r>
              <a:rPr lang="hu-HU" sz="1200" dirty="0"/>
              <a:t> a telefonodat külső akkumulátort vagy hordozható akkumulátoros töltőt (</a:t>
            </a:r>
            <a:r>
              <a:rPr lang="hu-HU" sz="1200" dirty="0" err="1"/>
              <a:t>power</a:t>
            </a:r>
            <a:r>
              <a:rPr lang="hu-HU" sz="1200" dirty="0"/>
              <a:t> bankot) használj!</a:t>
            </a:r>
            <a:endParaRPr lang="hu-HU" sz="1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50"/>
              </a:spcAft>
            </a:pPr>
            <a:endParaRPr lang="hu-HU" sz="1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50"/>
              </a:spcAft>
            </a:pPr>
            <a:r>
              <a:rPr lang="en-US" sz="1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Védd</a:t>
            </a:r>
            <a:r>
              <a:rPr lang="en-US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sz="1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úgy</a:t>
            </a:r>
            <a:r>
              <a:rPr lang="hu-HU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 </a:t>
            </a:r>
            <a:r>
              <a:rPr lang="en-US" sz="1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mobilodat</a:t>
            </a:r>
            <a:r>
              <a:rPr lang="hu-HU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mint a</a:t>
            </a:r>
            <a:r>
              <a:rPr lang="hu-HU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sz="1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pénztárcádat</a:t>
            </a:r>
            <a:r>
              <a:rPr lang="en-US" sz="1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!</a:t>
            </a:r>
          </a:p>
          <a:p>
            <a:r>
              <a:rPr lang="hu-HU" sz="1200" dirty="0"/>
              <a:t>Ne hagyd </a:t>
            </a:r>
            <a:r>
              <a:rPr lang="hu-HU" sz="1200" dirty="0" err="1"/>
              <a:t>őrizetlenül</a:t>
            </a:r>
            <a:r>
              <a:rPr lang="hu-HU" sz="1200" dirty="0"/>
              <a:t> az eszközödet! A készülék feloldásához használj jelkódot, vagy </a:t>
            </a:r>
            <a:r>
              <a:rPr lang="hu-HU" sz="1200" dirty="0" err="1"/>
              <a:t>biometrikus</a:t>
            </a:r>
            <a:r>
              <a:rPr lang="hu-HU" sz="1200" dirty="0"/>
              <a:t> azonosítást!</a:t>
            </a:r>
          </a:p>
          <a:p>
            <a:endParaRPr lang="hu-HU" sz="1200" dirty="0"/>
          </a:p>
          <a:p>
            <a:r>
              <a:rPr lang="hu-HU" sz="1200" dirty="0"/>
              <a:t>Na de mi is az a </a:t>
            </a:r>
            <a:r>
              <a:rPr lang="hu-HU" sz="1200" dirty="0" err="1"/>
              <a:t>biometrikus</a:t>
            </a:r>
            <a:r>
              <a:rPr lang="hu-HU" sz="1200" dirty="0"/>
              <a:t> azonosítás? (következő dia)</a:t>
            </a:r>
          </a:p>
        </p:txBody>
      </p:sp>
    </p:spTree>
    <p:extLst>
      <p:ext uri="{BB962C8B-B14F-4D97-AF65-F5344CB8AC3E}">
        <p14:creationId xmlns:p14="http://schemas.microsoft.com/office/powerpoint/2010/main" val="1228583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/>
              <a:t>Tudtok mondani </a:t>
            </a:r>
            <a:r>
              <a:rPr lang="hu-HU" sz="1200" b="1" dirty="0" err="1"/>
              <a:t>biometrikus</a:t>
            </a:r>
            <a:r>
              <a:rPr lang="hu-HU" sz="1200" b="1" dirty="0"/>
              <a:t> azonosítási megoldásokat?</a:t>
            </a:r>
            <a:br>
              <a:rPr lang="hu-HU" sz="1200" b="1" dirty="0"/>
            </a:br>
            <a:endParaRPr lang="hu-HU" sz="1200" b="1" dirty="0"/>
          </a:p>
          <a:p>
            <a:pPr defTabSz="990280">
              <a:defRPr/>
            </a:pPr>
            <a:r>
              <a:rPr lang="hu-HU" sz="1200" b="1" u="sng" dirty="0"/>
              <a:t>VÁLASZLEHETŐSÉGEK</a:t>
            </a:r>
          </a:p>
          <a:p>
            <a:pPr defTabSz="990280">
              <a:defRPr/>
            </a:pPr>
            <a:r>
              <a:rPr lang="hu-HU" sz="1200" u="sng" dirty="0"/>
              <a:t>Elterjedt megoldások: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Ujjlenyomat (mobileszközökben jellemző)</a:t>
            </a:r>
          </a:p>
          <a:p>
            <a:pPr marL="371429" indent="-371429" defTabSz="990280">
              <a:buFontTx/>
              <a:buChar char="-"/>
              <a:defRPr/>
            </a:pPr>
            <a:r>
              <a:rPr lang="hu-HU" sz="1200" dirty="0"/>
              <a:t>Arcfelismerés / arc szkennelés / </a:t>
            </a:r>
            <a:r>
              <a:rPr lang="hu-HU" sz="1200" dirty="0" err="1"/>
              <a:t>Face</a:t>
            </a:r>
            <a:r>
              <a:rPr lang="hu-HU" sz="1200" dirty="0"/>
              <a:t> ID (mobileszközökben jellemző)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Írisz / retina (szem) azonosítás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Csukló vagy tenyér érhálózatának mintázata alapján történő azonosítás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Tenyérlenyomat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Hangfelismerés</a:t>
            </a:r>
          </a:p>
          <a:p>
            <a:r>
              <a:rPr lang="hu-HU" sz="1200" u="sng" dirty="0"/>
              <a:t>Ritkább vagy más területeken használt megoldások: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Az egyén mozgása (pl. járása vagy testtartása) alapján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Fül alakja alapján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Ujjak vagy kéz alakja, méretei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DNS-azonosítás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Gépelési stílus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Dinamikus aláírás-azonosítás (ahogyan aláír az illető)</a:t>
            </a:r>
          </a:p>
          <a:p>
            <a:pPr marL="371429" indent="-371429">
              <a:buFontTx/>
              <a:buChar char="-"/>
            </a:pPr>
            <a:endParaRPr lang="hu-HU" sz="1200" dirty="0"/>
          </a:p>
          <a:p>
            <a:r>
              <a:rPr lang="hu-HU" sz="1200" i="1" dirty="0"/>
              <a:t>Ha jelen van önkéntes, célzott kérdésfeltevéssel segítheti a diákokat a válaszadásban.</a:t>
            </a:r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21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/>
              <a:t>ÉLŐ KIBER-VESZÉLY TÉRKÉP (</a:t>
            </a:r>
            <a:r>
              <a:rPr lang="hu-HU" sz="1200" dirty="0">
                <a:hlinkClick r:id="rId3"/>
              </a:rPr>
              <a:t>https://threatmap.checkpoint.com</a:t>
            </a:r>
            <a:r>
              <a:rPr lang="hu-HU" sz="1200" b="1" dirty="0"/>
              <a:t>)</a:t>
            </a:r>
            <a:br>
              <a:rPr lang="hu-HU" sz="1200" b="1" dirty="0"/>
            </a:br>
            <a:r>
              <a:rPr lang="hu-HU" sz="1200" dirty="0"/>
              <a:t>A diára (a dián lévő képre) kattintva, vagy a fenti hivatkozást megnyitva – működő internetkapcsolattal – megtekinthető a térkép online verziója.</a:t>
            </a:r>
          </a:p>
          <a:p>
            <a:pPr defTabSz="990280">
              <a:defRPr/>
            </a:pPr>
            <a:r>
              <a:rPr lang="hu-HU" sz="1200" i="1" dirty="0"/>
              <a:t>Az alapértelmezett böngészőben megnyíló térképet érdemes teljes képernyőn (</a:t>
            </a:r>
            <a:r>
              <a:rPr lang="hu-HU" sz="1200" i="1" dirty="0" err="1"/>
              <a:t>Full</a:t>
            </a:r>
            <a:r>
              <a:rPr lang="hu-HU" sz="1200" i="1" dirty="0"/>
              <a:t> </a:t>
            </a:r>
            <a:r>
              <a:rPr lang="hu-HU" sz="1200" i="1" dirty="0" err="1"/>
              <a:t>Screen</a:t>
            </a:r>
            <a:r>
              <a:rPr lang="hu-HU" sz="1200" i="1" dirty="0"/>
              <a:t>) bemutatni. A teljes képernyős módba való belépés (és az onnan kilépés) a legtöbb böngészőben az F11 gombbal történik. (Egyes klaviatúrákon az „</a:t>
            </a:r>
            <a:r>
              <a:rPr lang="hu-HU" sz="1200" i="1" dirty="0" err="1"/>
              <a:t>Fn</a:t>
            </a:r>
            <a:r>
              <a:rPr lang="hu-HU" sz="1200" i="1" dirty="0"/>
              <a:t>” billentyű együttes lenyomása is szükséges lehet. A teljes képernyős nézet természetesen a böngésző menüjéből is elérhető.)</a:t>
            </a:r>
          </a:p>
          <a:p>
            <a:endParaRPr lang="hu-HU" sz="1200" dirty="0"/>
          </a:p>
          <a:p>
            <a:r>
              <a:rPr lang="hu-HU" sz="1200" dirty="0"/>
              <a:t>Amennyiben nincs lehetőség internet használatára, vagy más okból nem használható az élő térkép, úgy a következő dián látható videót mutassuk be (automatikusan indul, 1 perc 20 másodperc hosszú, de bármikor tovább lehet lépni, illetve újraindul ha véget ért.)</a:t>
            </a:r>
          </a:p>
          <a:p>
            <a:r>
              <a:rPr lang="hu-HU" sz="1200" dirty="0"/>
              <a:t>Ha esetleg a videó lejátszása sem megvalósítható (pl. a számítógép gyenge teljesítménye miatt), az ezen a dián látható kép alapján beszéljünk.</a:t>
            </a:r>
          </a:p>
          <a:p>
            <a:endParaRPr lang="hu-HU" sz="1200" dirty="0"/>
          </a:p>
          <a:p>
            <a:r>
              <a:rPr lang="hu-HU" sz="1200" b="1" dirty="0"/>
              <a:t>MIT LÁTUNK?</a:t>
            </a:r>
          </a:p>
          <a:p>
            <a:r>
              <a:rPr lang="hu-HU" sz="1200" dirty="0"/>
              <a:t>A térkép megmutatja, hogy egyetlen nap alatt több millió </a:t>
            </a:r>
            <a:r>
              <a:rPr lang="hu-HU" sz="1200" dirty="0" err="1"/>
              <a:t>hekker</a:t>
            </a:r>
            <a:r>
              <a:rPr lang="hu-HU" sz="1200" dirty="0"/>
              <a:t>-támadás zajlik (a fenti számláló mutatja, hogy a mai napon hány db volt már). A világ különböző részein zajló támadások folyamatosak, kormányokat, vállalatokat és egyéneket is érintenek.</a:t>
            </a:r>
          </a:p>
          <a:p>
            <a:r>
              <a:rPr lang="hu-HU" sz="1200" b="1" u="sng" dirty="0"/>
              <a:t>Fő üzenet:</a:t>
            </a:r>
            <a:r>
              <a:rPr lang="hu-HU" sz="1200" dirty="0"/>
              <a:t> Gyakorlatilag zajlik a III. világháború – a hadszíntér ezúttal az internet. Magyarország sok szempontból biztonságosnak mondható, pl. Európában nálunk van az egyik legkevesebb bankkártyás csalás. Ennek ellenére bármikor veszélybe kerülhetünk és felkerülhetünk erre a térképre. Ezért fontos figyelmet fordítanunk a támadások elleni védekezésre!</a:t>
            </a:r>
          </a:p>
          <a:p>
            <a:endParaRPr lang="hu-HU" sz="1200" b="1" u="sng" dirty="0"/>
          </a:p>
          <a:p>
            <a:r>
              <a:rPr lang="hu-HU" sz="1200" b="1" u="sng" dirty="0"/>
              <a:t>A térkép további részletei: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hu-HU" sz="1200" dirty="0"/>
              <a:t>Bal fent: támadások napi száma az elmúlt 3 hónapban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hu-HU" sz="1200" dirty="0"/>
              <a:t>Bal lent: a térképen megjelenő támadások részletei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hu-HU" sz="1200" dirty="0"/>
              <a:t>Jobb fent: TOP célpont országok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r>
              <a:rPr lang="hu-HU" sz="1200" dirty="0"/>
              <a:t>Jobb középen: TOP célpont iparágak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r>
              <a:rPr lang="hu-HU" sz="1200" dirty="0"/>
              <a:t>Jobb fent: TOP kártevő típusok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r>
              <a:rPr lang="hu-HU" sz="1200" dirty="0"/>
              <a:t>Alul: Jelmagyarázat</a:t>
            </a:r>
            <a:br>
              <a:rPr lang="hu-HU" sz="1200" dirty="0"/>
            </a:br>
            <a:r>
              <a:rPr lang="hu-HU" sz="1200" dirty="0"/>
              <a:t>- </a:t>
            </a:r>
            <a:r>
              <a:rPr lang="hu-HU" sz="1200" i="1" dirty="0" err="1"/>
              <a:t>Malware</a:t>
            </a:r>
            <a:r>
              <a:rPr lang="hu-HU" sz="1200" dirty="0"/>
              <a:t>: kártevő szoftverek összefoglaló neve (ide tartoznak pl. a vírusok, agresszív reklámprogramok, kémprogramok)</a:t>
            </a:r>
            <a:br>
              <a:rPr lang="hu-HU" sz="1200" dirty="0"/>
            </a:br>
            <a:r>
              <a:rPr lang="hu-HU" sz="1200" dirty="0"/>
              <a:t>- </a:t>
            </a:r>
            <a:r>
              <a:rPr lang="hu-HU" sz="1200" i="1" dirty="0" err="1"/>
              <a:t>Phising</a:t>
            </a:r>
            <a:r>
              <a:rPr lang="hu-HU" sz="1200" dirty="0"/>
              <a:t>: adathalászat (később lesz róla szó)</a:t>
            </a:r>
            <a:br>
              <a:rPr lang="hu-HU" sz="1200" dirty="0"/>
            </a:br>
            <a:r>
              <a:rPr lang="hu-HU" sz="1200" dirty="0"/>
              <a:t>- </a:t>
            </a:r>
            <a:r>
              <a:rPr lang="hu-HU" sz="1200" i="1" dirty="0" err="1"/>
              <a:t>Exploit</a:t>
            </a:r>
            <a:r>
              <a:rPr lang="hu-HU" sz="1200" dirty="0"/>
              <a:t>: Biztonsági rés kihasználása különböző célokra (pl. rendszergazdai jogok megszerzése egy számítógépen)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(Amennyiben sikerült bemutatni az élő térképet, a következő dia </a:t>
            </a:r>
            <a:r>
              <a:rPr lang="hu-HU" sz="1200" dirty="0" err="1"/>
              <a:t>átugrandó</a:t>
            </a:r>
            <a:r>
              <a:rPr lang="hu-HU" sz="1200" dirty="0"/>
              <a:t>.)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endParaRPr lang="hu-HU" sz="1200" dirty="0"/>
          </a:p>
          <a:p>
            <a:pPr marL="371429" indent="-371429">
              <a:buFont typeface="Arial" panose="020B0604020202020204" pitchFamily="34" charset="0"/>
              <a:buChar char="•"/>
            </a:pPr>
            <a:endParaRPr lang="hu-HU" sz="1200" dirty="0"/>
          </a:p>
          <a:p>
            <a:endParaRPr lang="hu-HU" sz="120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mai óra célja a „szimat” javítása.</a:t>
            </a:r>
          </a:p>
          <a:p>
            <a:r>
              <a:rPr lang="hu-HU" sz="1200" dirty="0"/>
              <a:t>Hogy milyen veszélyeket kell ügyesen kiszagolnunk, az a továbbiakban kiderül.</a:t>
            </a:r>
            <a:br>
              <a:rPr lang="hu-HU" sz="1200" dirty="0"/>
            </a:br>
            <a:r>
              <a:rPr lang="hu-HU" sz="1200" dirty="0"/>
              <a:t>Előtte bemelegítésként egy rövid kvízzel kezdünk…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29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/>
              <a:t>KIBER-VESZÉLY TÉRKÉP</a:t>
            </a:r>
            <a:r>
              <a:rPr lang="hu-HU" sz="1200" b="0" i="0" dirty="0"/>
              <a:t> (előre rögzített videó)</a:t>
            </a:r>
          </a:p>
          <a:p>
            <a:pPr defTabSz="990280">
              <a:defRPr/>
            </a:pPr>
            <a:r>
              <a:rPr lang="hu-HU" sz="1200" b="0" dirty="0"/>
              <a:t>Akkor lejátszandó, ha az online térkép bemutatása nem történik meg.</a:t>
            </a:r>
          </a:p>
          <a:p>
            <a:pPr defTabSz="990280">
              <a:defRPr/>
            </a:pPr>
            <a:endParaRPr lang="hu-HU" sz="1200" b="0" dirty="0"/>
          </a:p>
          <a:p>
            <a:pPr defTabSz="990280">
              <a:defRPr/>
            </a:pPr>
            <a:r>
              <a:rPr lang="hu-HU" sz="1200" b="1" dirty="0"/>
              <a:t/>
            </a:r>
            <a:br>
              <a:rPr lang="hu-HU" sz="1200" b="1" dirty="0"/>
            </a:br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38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legtöbb banki művelethez (pl. Netbank belépés) felhasználónévre és jelszóra van szükség. Ennek megfelelően az imént bemutatott térképen látott támadások jelentős része is ezen információink megszerzésére irányul.</a:t>
            </a:r>
          </a:p>
          <a:p>
            <a:r>
              <a:rPr lang="hu-HU" sz="1200" b="1" dirty="0"/>
              <a:t>Nagyot léphetünk előre az online önvédelemben ha biztonságos jelszavakat használunk.</a:t>
            </a:r>
          </a:p>
          <a:p>
            <a:endParaRPr lang="hu-HU" sz="1200" b="1" dirty="0"/>
          </a:p>
          <a:p>
            <a:r>
              <a:rPr lang="hu-HU" sz="1200" b="1" dirty="0"/>
              <a:t>Nézzük meg, milyen is a jó, biztonságos, avagy „erős” jelszó (ami már az óra eleji tesztben is szóba került)!</a:t>
            </a:r>
          </a:p>
          <a:p>
            <a:r>
              <a:rPr lang="hu-HU" sz="1200" b="1" dirty="0"/>
              <a:t>A képen láthatók közül melyik az erősebb? Egyáltalán miért van szükségünk erős jelszavakra?</a:t>
            </a:r>
          </a:p>
          <a:p>
            <a:r>
              <a:rPr lang="hu-HU" sz="1200" dirty="0"/>
              <a:t>Válasz: a jobb oldali</a:t>
            </a:r>
          </a:p>
          <a:p>
            <a:r>
              <a:rPr lang="hu-HU" sz="1200" dirty="0"/>
              <a:t>Válasz: nem szeretnénk hogy bárki rá tudjon jönni és hozzáférjen az adatainkhoz vagy a pénzünkhöz</a:t>
            </a:r>
          </a:p>
          <a:p>
            <a:endParaRPr lang="hu-HU" sz="1200" dirty="0"/>
          </a:p>
          <a:p>
            <a:r>
              <a:rPr lang="hu-HU" sz="1200" b="1" dirty="0"/>
              <a:t>Mit gondoltok, melyek a leggyakrabban használt jelszavak?</a:t>
            </a:r>
            <a:r>
              <a:rPr lang="hu-HU" sz="1200" dirty="0"/>
              <a:t> Válasz: „123456” (ki is van vetítve), illetve „jelszó”. (Angol nyelvterületen „123456” és „</a:t>
            </a:r>
            <a:r>
              <a:rPr lang="hu-HU" sz="1200" dirty="0" err="1"/>
              <a:t>password</a:t>
            </a:r>
            <a:r>
              <a:rPr lang="hu-HU" sz="1200" i="1" dirty="0"/>
              <a:t>”.) Ezt ellopott, kiszivárgott jelszavak adatbázisainak elemzéséből lehet tudni.</a:t>
            </a:r>
          </a:p>
          <a:p>
            <a:endParaRPr lang="hu-HU" sz="1200" i="1" dirty="0"/>
          </a:p>
          <a:p>
            <a:r>
              <a:rPr lang="hu-HU" sz="1200" b="1" i="0" dirty="0"/>
              <a:t>Tudtok még mondani rossz jelszavakat?</a:t>
            </a:r>
          </a:p>
          <a:p>
            <a:r>
              <a:rPr lang="hu-HU" sz="1200" b="1" i="0" dirty="0"/>
              <a:t>Mitől rosszak ezek? Milyen jelszavakat ne használjunk semmiképp?</a:t>
            </a:r>
            <a:r>
              <a:rPr lang="hu-HU" sz="1200" i="0" dirty="0"/>
              <a:t/>
            </a:r>
            <a:br>
              <a:rPr lang="hu-HU" sz="1200" i="0" dirty="0"/>
            </a:br>
            <a:r>
              <a:rPr lang="hu-HU" sz="1200" i="0" dirty="0"/>
              <a:t>- Ne legyenek személyes információk a jelszavainkban (név, becenév, cím, e-mail cím, telefonszám, rokon vagy háziállat neve, születési dátum stb.)!</a:t>
            </a:r>
          </a:p>
          <a:p>
            <a:r>
              <a:rPr lang="hu-HU" sz="1200" i="0" dirty="0"/>
              <a:t>- Ne legyen semmi a jelszavunkban, ami könnyen hozzánk köthető (pl. kedvenc film, vagy játék neve)!</a:t>
            </a:r>
          </a:p>
          <a:p>
            <a:r>
              <a:rPr lang="hu-HU" sz="1200" b="1" i="0" dirty="0"/>
              <a:t>Még fontos tudnivaló:</a:t>
            </a:r>
          </a:p>
          <a:p>
            <a:pPr marL="371429" indent="-371429">
              <a:buFontTx/>
              <a:buChar char="-"/>
            </a:pPr>
            <a:r>
              <a:rPr lang="hu-HU" sz="1200" i="0" dirty="0"/>
              <a:t>Soha ne oszd meg senkivel a jelszavadat (kivéve szülők, nevelők)!</a:t>
            </a:r>
          </a:p>
          <a:p>
            <a:pPr marL="371429" indent="-371429">
              <a:buFontTx/>
              <a:buChar char="-"/>
            </a:pPr>
            <a:r>
              <a:rPr lang="hu-HU" sz="1200" i="0" dirty="0"/>
              <a:t>Ne írd fel a jelszavad! Ha mégis muszáj felírnod, olyan helyen tárold, ahol más nem találhatja meg.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09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jó jelszó legfontosabb jellemzője, hogy mások által nagyon nehezen kitalálható, de számunkra könnyen megjegyezhető.</a:t>
            </a:r>
          </a:p>
          <a:p>
            <a:endParaRPr lang="hu-HU" sz="1200" b="1" dirty="0"/>
          </a:p>
          <a:p>
            <a:pPr marL="495239" indent="-495239">
              <a:buAutoNum type="arabicPeriod"/>
            </a:pPr>
            <a:r>
              <a:rPr lang="hu-HU" sz="1200" b="1" dirty="0"/>
              <a:t>Nagyon jó lépés ebbe az irányba, ha egy </a:t>
            </a:r>
            <a:r>
              <a:rPr lang="hu-HU" sz="1200" b="1" dirty="0" err="1"/>
              <a:t>JELMONDATot</a:t>
            </a:r>
            <a:r>
              <a:rPr lang="hu-HU" sz="1200" b="1" dirty="0"/>
              <a:t> találunk ki jelszó helyet.</a:t>
            </a:r>
            <a:br>
              <a:rPr lang="hu-HU" sz="1200" b="1" dirty="0"/>
            </a:br>
            <a:r>
              <a:rPr lang="hu-HU" sz="1200" b="0" dirty="0"/>
              <a:t>Pl. „Micimackó minden kedden reggel sajtos-hagymás rántottát süt.”</a:t>
            </a:r>
          </a:p>
          <a:p>
            <a:pPr marL="495239" indent="-495239">
              <a:buAutoNum type="arabicPeriod"/>
            </a:pPr>
            <a:endParaRPr lang="hu-HU" sz="1200" b="0" dirty="0"/>
          </a:p>
          <a:p>
            <a:pPr marL="495239" indent="-495239" defTabSz="990280">
              <a:buFontTx/>
              <a:buAutoNum type="arabicPeriod"/>
              <a:defRPr/>
            </a:pPr>
            <a:r>
              <a:rPr lang="hu-HU" sz="1200" b="1" dirty="0"/>
              <a:t>Használhatjuk akár az egész mondatot is, de még jobb ha a szavak kezdőbetűit rakjuk össze. </a:t>
            </a:r>
            <a:r>
              <a:rPr lang="hu-HU" sz="1200" b="0" dirty="0"/>
              <a:t>Nagy betűk, írásjelek jó ha maradnak!</a:t>
            </a:r>
            <a:br>
              <a:rPr lang="hu-HU" sz="1200" b="0" dirty="0"/>
            </a:br>
            <a:r>
              <a:rPr lang="hu-HU" sz="1200" b="0" i="0" dirty="0"/>
              <a:t>Ha rövid a mondatunk, használhatunk több betűt is a szavak elejéről (pl. minden szóból 2 betűt).</a:t>
            </a:r>
            <a:br>
              <a:rPr lang="hu-HU" sz="1200" b="0" i="0" dirty="0"/>
            </a:br>
            <a:r>
              <a:rPr lang="hu-HU" sz="1200" b="0" i="0" dirty="0"/>
              <a:t>Figyeljünk oda hogy végül legalább 8 karakterünk legyen. (A legtöbb szolgáltatás ezt meg is követeli.)</a:t>
            </a:r>
            <a:endParaRPr lang="hu-HU" sz="1200" b="0" dirty="0"/>
          </a:p>
          <a:p>
            <a:pPr marL="495239" indent="-495239">
              <a:buAutoNum type="arabicPeriod"/>
            </a:pPr>
            <a:endParaRPr lang="hu-HU" sz="1200" b="0" dirty="0"/>
          </a:p>
          <a:p>
            <a:pPr marL="495239" indent="-495239">
              <a:buAutoNum type="arabicPeriod"/>
            </a:pPr>
            <a:r>
              <a:rPr lang="hu-HU" sz="1200" b="1" dirty="0"/>
              <a:t>Változtassunk meg néhány betűt számokra vagy speciális karakterekre az általunk kitalált szabályok szerint.</a:t>
            </a:r>
            <a:br>
              <a:rPr lang="hu-HU" sz="1200" b="1" dirty="0"/>
            </a:br>
            <a:r>
              <a:rPr lang="hu-HU" sz="1200" b="0" dirty="0"/>
              <a:t>A példánkban: „k” helyett „2” és „s” helyett „$”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b="1" i="1" dirty="0"/>
              <a:t>Kész az erős jelszavunk! </a:t>
            </a:r>
            <a:r>
              <a:rPr lang="hu-HU" sz="1200" dirty="0"/>
              <a:t>Másnak nagyon nehéz lenne rájönnie, de mi emlékezni fogunk rá, hiszen csak a </a:t>
            </a:r>
            <a:r>
              <a:rPr lang="hu-HU" sz="1200" dirty="0" err="1"/>
              <a:t>micimackós</a:t>
            </a:r>
            <a:r>
              <a:rPr lang="hu-HU" sz="1200" dirty="0"/>
              <a:t> mondatunkat és néhány egyszerű szabályt kell megjegyeznünk.</a:t>
            </a:r>
          </a:p>
          <a:p>
            <a:endParaRPr lang="hu-HU" sz="120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5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… ha ellopják.</a:t>
            </a:r>
          </a:p>
          <a:p>
            <a:endParaRPr lang="hu-HU" sz="1200" dirty="0"/>
          </a:p>
          <a:p>
            <a:r>
              <a:rPr lang="hu-HU" sz="1200" dirty="0"/>
              <a:t>Hogyan lophatják el és hogyan tudjuk ezt elkerülni? A következő pár percben erről lesz szó.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7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A "</a:t>
            </a:r>
            <a:r>
              <a:rPr lang="hu-HU" sz="1200" dirty="0" err="1"/>
              <a:t>phishing</a:t>
            </a:r>
            <a:r>
              <a:rPr lang="hu-HU" sz="1200" dirty="0"/>
              <a:t>" olyan adathalász módszer, amellyel a csalók arra veszik rá a címzetteket, hogy adják meg személyes, pénzügyi és biztonsági adataikat. Az esetek többségében valamilyen – a valóságban nem létező – nyeremény vagy örökség ígéretével keresik meg a célpontokat, esetleg hivatalosnak tűnő (pl. adóhivatal) megkereséssel próbálkoznak, vagy valamilyen (nem valós) számla befizetésére akarnak rávenni.</a:t>
            </a:r>
          </a:p>
          <a:p>
            <a:endParaRPr lang="hu-HU" sz="1200" dirty="0"/>
          </a:p>
          <a:p>
            <a:r>
              <a:rPr lang="hu-HU" sz="1200" dirty="0"/>
              <a:t>A </a:t>
            </a:r>
            <a:r>
              <a:rPr lang="hu-HU" sz="1200" dirty="0" err="1"/>
              <a:t>kiberbűnözők</a:t>
            </a:r>
            <a:r>
              <a:rPr lang="hu-HU" sz="1200" dirty="0"/>
              <a:t> arra alapoznak, hogy az emberek elfoglaltak; első pillantásra ezek az e-mailek hivatalosnak tűnhetnek.</a:t>
            </a:r>
          </a:p>
          <a:p>
            <a:endParaRPr lang="hu-HU" sz="1200" dirty="0"/>
          </a:p>
          <a:p>
            <a:r>
              <a:rPr lang="hu-HU" sz="1200" dirty="0"/>
              <a:t>Vigyázzunk a mobileszközök használata során! Az adathalász e-mailek nehezebben szűrhetők ki telefonon vagy tableten!</a:t>
            </a:r>
            <a:endParaRPr lang="hu-HU" sz="11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74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Mindig frissítsd a </a:t>
            </a:r>
            <a:r>
              <a:rPr lang="hu-HU" sz="1200" b="1" dirty="0" err="1"/>
              <a:t>szoftvereid</a:t>
            </a:r>
            <a:r>
              <a:rPr lang="hu-HU" sz="1200" dirty="0"/>
              <a:t>, beleértve a böngészőt, a víruskeresőt és az operációs rendszert is!</a:t>
            </a:r>
          </a:p>
          <a:p>
            <a:r>
              <a:rPr lang="hu-HU" sz="1200" b="1" dirty="0"/>
              <a:t>Légy óvatos, Ha egy „bank” </a:t>
            </a:r>
            <a:r>
              <a:rPr lang="hu-HU" sz="1200" dirty="0"/>
              <a:t>üzenetben érzékeny információkat kér tőled (pl. az online banki jelszót)!</a:t>
            </a:r>
          </a:p>
          <a:p>
            <a:r>
              <a:rPr lang="hu-HU" sz="1200" b="1" dirty="0"/>
              <a:t>Olvasd el alaposan az e-mailt</a:t>
            </a:r>
            <a:r>
              <a:rPr lang="hu-HU" sz="1200" dirty="0"/>
              <a:t>: hasonlítsd össze az üzenetet korábbi banki üzeneteiddel! Ellenőrizd, hogy van-e elírás vagy nyelvi hiba!</a:t>
            </a:r>
          </a:p>
          <a:p>
            <a:r>
              <a:rPr lang="hu-HU" sz="1200" b="1" dirty="0"/>
              <a:t>Ne válaszolj gyanús e-mailekre, </a:t>
            </a:r>
            <a:r>
              <a:rPr lang="hu-HU" sz="1200" dirty="0"/>
              <a:t>inkább írd fel, ki küldte, majd továbbítsd a banknak!</a:t>
            </a:r>
          </a:p>
          <a:p>
            <a:r>
              <a:rPr lang="hu-HU" sz="1200" b="1" dirty="0"/>
              <a:t>Ne kattints a linkre, és ne töltsd le a mellékletet, </a:t>
            </a:r>
            <a:r>
              <a:rPr lang="hu-HU" sz="1200" dirty="0"/>
              <a:t>inkább keress rá a címre a böngészőben!</a:t>
            </a:r>
          </a:p>
          <a:p>
            <a:r>
              <a:rPr lang="hu-HU" sz="1200" dirty="0"/>
              <a:t>Ha kétségeid vannak, </a:t>
            </a:r>
            <a:r>
              <a:rPr lang="hu-HU" sz="1200" b="1" dirty="0"/>
              <a:t>ellenőrizd kétszer </a:t>
            </a:r>
            <a:r>
              <a:rPr lang="hu-HU" sz="1200" dirty="0"/>
              <a:t>a </a:t>
            </a:r>
            <a:r>
              <a:rPr lang="sv-SE" sz="1200" dirty="0"/>
              <a:t>bank weboldalát vagy hívja a fel a bankot!</a:t>
            </a:r>
            <a:endParaRPr lang="hu-HU" sz="120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86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kivetített és kinyomtatva kiosztott e-mailekről a diákoknak el kell dönteniük, hogy valós hivatalos üzenet, vagy pedig adathalász levél.</a:t>
            </a:r>
            <a:r>
              <a:rPr lang="hu-HU" sz="1200" dirty="0"/>
              <a:t/>
            </a:r>
            <a:br>
              <a:rPr lang="hu-HU" sz="1200" dirty="0"/>
            </a:br>
            <a:r>
              <a:rPr lang="hu-HU" sz="1200" dirty="0"/>
              <a:t>Az egyes leveleknél (rövid áttekintés, elolvasás után) kézfeltartással szavazás, majd kérdés:</a:t>
            </a:r>
          </a:p>
          <a:p>
            <a:r>
              <a:rPr lang="hu-HU" sz="1200" b="1" i="1" dirty="0"/>
              <a:t>Láttok-e valamilyen gyanús jelet, ami arra utal, hogy ez nem egy valódi üzenet?</a:t>
            </a:r>
            <a:r>
              <a:rPr lang="hu-HU" sz="1200" dirty="0"/>
              <a:t/>
            </a:r>
            <a:br>
              <a:rPr lang="hu-HU" sz="1200" dirty="0"/>
            </a:br>
            <a:r>
              <a:rPr lang="hu-HU" sz="1200" dirty="0"/>
              <a:t>A tanár és a diákok közösen döntést hoznak.</a:t>
            </a:r>
          </a:p>
          <a:p>
            <a:endParaRPr lang="hu-HU" sz="1200" dirty="0"/>
          </a:p>
          <a:p>
            <a:r>
              <a:rPr lang="hu-HU" sz="1200" b="1" i="1" dirty="0"/>
              <a:t>A levelekben kitalált cégneveket használunk – erre célszerű felhívni a diákok figyelmét, hogy az ismeretlen név ne befolyásolja őket a döntésben.</a:t>
            </a:r>
          </a:p>
          <a:p>
            <a:endParaRPr lang="hu-HU" sz="1200" b="1" i="1" dirty="0"/>
          </a:p>
          <a:p>
            <a:r>
              <a:rPr lang="hu-HU" sz="1200" i="1" dirty="0"/>
              <a:t>Önkéntes jelenlétében a kinyomtatott levelek kiosztása, illetve a diákok feladaton való végig vezetése lehet az ő feladata.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5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Számla-csalás</a:t>
            </a:r>
          </a:p>
          <a:p>
            <a:endParaRPr lang="hu-HU" sz="1200" b="1" dirty="0"/>
          </a:p>
          <a:p>
            <a:r>
              <a:rPr lang="hu-HU" sz="1200" b="1" dirty="0"/>
              <a:t>Gyanús jelek: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Hiányzó ékezetek (pl. már a levél tárgyában is) és egyéb helyesírási hibák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Nyelvtani, fogalmazási hibák, rossz „magyarság”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Vélhetően nem valódi feladó cím: telenova.hu helyett telenovaszamla.hu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Címzett: nem csak nekünk jött a levél (a mi e-mail címünkre), hanem valamiféle levelezési listára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Linkre való kattintásra kér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Sürget (fenyeget, hogy ha nem fizetek automatikusan „kikapcsol” az előfizetés)</a:t>
            </a:r>
          </a:p>
          <a:p>
            <a:pPr marL="371429" indent="-371429">
              <a:buFontTx/>
              <a:buChar char="-"/>
            </a:pPr>
            <a:endParaRPr lang="hu-HU" sz="12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19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Pénzügyi adathalász levél</a:t>
            </a:r>
          </a:p>
          <a:p>
            <a:endParaRPr lang="hu-HU" sz="1200" b="1" dirty="0"/>
          </a:p>
          <a:p>
            <a:r>
              <a:rPr lang="hu-HU" sz="1200" b="1" dirty="0"/>
              <a:t>Gyanús jelek: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A valós bankhoz nem köthető feladó cím: probank.hu helyett menteldok.com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Címzett: Ismeretlen karaktersor, vélhetően nem csak nekünk jött a levél (a mi e-mail címünkre), hanem valamiféle levelezési listára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Linkre való kattintásra kér (holott a bankunk soha nem kér ilyet, a banki szolgáltatásokat mindig a hivatalos honlapról elérhető internetbank, vagy banki mobilapplikáció segítségével használhatjuk)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Arra hivatkozik, hogy a biztonságunk érdekében szükséges a lépés (sürget)</a:t>
            </a:r>
          </a:p>
          <a:p>
            <a:pPr marL="371429" indent="-371429">
              <a:buFontTx/>
              <a:buChar char="-"/>
            </a:pPr>
            <a:endParaRPr lang="hu-HU" sz="1200" b="1" i="1" dirty="0"/>
          </a:p>
          <a:p>
            <a:r>
              <a:rPr lang="hu-HU" sz="1200" b="1" i="1" dirty="0"/>
              <a:t>Profin megfogalmazott, helyesen írott levél is lehet adathalász támadás!</a:t>
            </a:r>
          </a:p>
          <a:p>
            <a:pPr marL="371429" indent="-371429">
              <a:buFontTx/>
              <a:buChar char="-"/>
            </a:pPr>
            <a:endParaRPr lang="hu-HU" sz="1200" b="0" dirty="0"/>
          </a:p>
          <a:p>
            <a:pPr marL="371429" indent="-371429">
              <a:buFontTx/>
              <a:buChar char="-"/>
            </a:pPr>
            <a:endParaRPr lang="hu-HU" sz="1200" b="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48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Veszélyes melléklet</a:t>
            </a:r>
          </a:p>
          <a:p>
            <a:endParaRPr lang="hu-HU" sz="1200" b="1" dirty="0"/>
          </a:p>
          <a:p>
            <a:r>
              <a:rPr lang="hu-HU" sz="1200" b="1" dirty="0"/>
              <a:t>Gyanús: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Ismeretlen feladó</a:t>
            </a:r>
          </a:p>
          <a:p>
            <a:pPr marL="371429" indent="-371429" defTabSz="990280">
              <a:buFontTx/>
              <a:buChar char="-"/>
              <a:defRPr/>
            </a:pPr>
            <a:r>
              <a:rPr lang="hu-HU" sz="1200" b="0" dirty="0"/>
              <a:t>Helyesírási, nyelvtani, fogalmazási hibák, rossz „magyarság”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Különösebb magyarázat nélkül melléklet megnyitására kér</a:t>
            </a:r>
            <a:endParaRPr lang="hu-HU" sz="1200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8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i="0" dirty="0"/>
              <a:t>Nyissátok meg a mobilotokon a </a:t>
            </a:r>
            <a:r>
              <a:rPr lang="hu-HU" sz="1200" i="0" dirty="0" err="1"/>
              <a:t>Kahoot</a:t>
            </a:r>
            <a:r>
              <a:rPr lang="hu-HU" sz="1200" i="0" dirty="0"/>
              <a:t> alkalmazást vagy a böngészőben a kahoot.it oldalt és írjátok be a kivetített kódot!</a:t>
            </a:r>
          </a:p>
          <a:p>
            <a:endParaRPr lang="hu-HU" sz="1200" i="0" dirty="0"/>
          </a:p>
          <a:p>
            <a:r>
              <a:rPr lang="hu-HU" sz="1200" b="0" i="0" dirty="0"/>
              <a:t>Ha önkéntes is részt vesz az órán, a kvíz levezetése lehet az ő feladata, illetve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szükség esetén </a:t>
            </a:r>
            <a:r>
              <a:rPr lang="hu-HU" sz="1200" b="0" i="0" dirty="0"/>
              <a:t>segíthet a tanulóknak a kvízhez való csatlakozásban.</a:t>
            </a:r>
          </a:p>
          <a:p>
            <a:endParaRPr lang="hu-HU" sz="1200" b="0" i="0" dirty="0"/>
          </a:p>
          <a:p>
            <a:r>
              <a:rPr lang="hu-HU" sz="1200" b="1" i="1" dirty="0"/>
              <a:t>A kvíz erejéig váltás a </a:t>
            </a:r>
            <a:r>
              <a:rPr lang="hu-HU" sz="1200" b="1" i="1" dirty="0" err="1"/>
              <a:t>Kahootra</a:t>
            </a:r>
            <a:r>
              <a:rPr lang="hu-HU" sz="1200" b="1" i="1" dirty="0"/>
              <a:t> böngészőben </a:t>
            </a:r>
            <a:r>
              <a:rPr lang="hu-HU" sz="1200" b="1" i="1" dirty="0" smtClean="0"/>
              <a:t>(https://play.kahoot.it/v2/?quizId=37bc9565-8a69-4540-bde6-95e6d91ebb79 – </a:t>
            </a:r>
            <a:r>
              <a:rPr lang="hu-HU" sz="1200" b="1" i="1" dirty="0"/>
              <a:t>a fényképre kattintva is elérhető), aztán folytatás a prezentációval A JOBB ALSÓ SAROKBAN LÉVŐ KAHOOT LOGÓRA KATTINTVA!</a:t>
            </a:r>
          </a:p>
          <a:p>
            <a:r>
              <a:rPr lang="hu-HU" sz="1200" b="0" i="1" dirty="0"/>
              <a:t>Amennyiben esetleg technikai problémába ütközik a szoftver használata, a kvízkérdéseket a következő diák segítségével is fel lehet tenni (megoldások a jegyzetben). Ez esetben a diavetítés során, simán </a:t>
            </a:r>
            <a:r>
              <a:rPr lang="hu-HU" sz="1200" b="0" i="1" dirty="0" err="1"/>
              <a:t>billenytűlenyomással</a:t>
            </a:r>
            <a:r>
              <a:rPr lang="hu-HU" sz="1200" b="0" i="1" dirty="0"/>
              <a:t> (</a:t>
            </a:r>
            <a:r>
              <a:rPr lang="hu-HU" sz="1200" b="0" i="1" dirty="0" err="1"/>
              <a:t>space</a:t>
            </a:r>
            <a:r>
              <a:rPr lang="hu-HU" sz="1200" b="0" i="1" dirty="0"/>
              <a:t>/enter/…) lépjünk tovább!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00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Valós szolgáltatástól kapott értesítés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Ismert feladó (valóban használom ezt a szolgáltatást), tényleg a szuperdoboz.hu </a:t>
            </a:r>
            <a:r>
              <a:rPr lang="hu-HU" sz="1200" dirty="0" err="1"/>
              <a:t>domainen</a:t>
            </a:r>
            <a:r>
              <a:rPr lang="hu-HU" sz="1200" dirty="0"/>
              <a:t> érhető el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Kimondottan nekem érkezett a levél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A nevemen szólít</a:t>
            </a:r>
          </a:p>
          <a:p>
            <a:pPr marL="371429" indent="-371429" defTabSz="990280">
              <a:buFontTx/>
              <a:buChar char="-"/>
              <a:defRPr/>
            </a:pPr>
            <a:r>
              <a:rPr lang="hu-HU" sz="1200" b="0" dirty="0"/>
              <a:t>Professzionális fogalmazás</a:t>
            </a:r>
          </a:p>
          <a:p>
            <a:r>
              <a:rPr lang="hu-HU" sz="1200" b="1" dirty="0"/>
              <a:t>DE:</a:t>
            </a:r>
          </a:p>
          <a:p>
            <a:r>
              <a:rPr lang="hu-HU" sz="1200" b="0" dirty="0"/>
              <a:t>Ezek önmagukban nem elegendők. A legfontosabb, hogy csak olyan linkre kattintsunk, amiről biztosan tudjuk, hogy a valós szolgáltatáshoz vezet el.</a:t>
            </a:r>
          </a:p>
          <a:p>
            <a:endParaRPr lang="hu-HU" sz="1200" b="1" i="1" dirty="0"/>
          </a:p>
          <a:p>
            <a:r>
              <a:rPr lang="hu-HU" sz="1200" b="1" i="1" dirty="0"/>
              <a:t>Ilyen esetben a legjobb, ha nem az e-mailben található linket/gombot használjuk, hanem – a szokásos módon (pl. a itt a https://www.szuperdoboz.hu weboldalt megnyitva) - érjük el az e-mailben hivatkozott szolgáltatást (ahol megtudhatjuk róla, hogy valóban van-e teendőnk).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14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dirty="0">
                <a:solidFill>
                  <a:srgbClr val="FF0000"/>
                </a:solidFill>
              </a:rPr>
              <a:t>01 - … </a:t>
            </a:r>
            <a:r>
              <a:rPr lang="hu-HU" sz="12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Ha ilyet kapunk, az adathalász támadás.</a:t>
            </a:r>
          </a:p>
          <a:p>
            <a:pPr defTabSz="990280">
              <a:defRPr/>
            </a:pPr>
            <a:r>
              <a:rPr lang="hu-HU" sz="12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02 – … Biztonságosabb online vásárlást tesz lehetővé.</a:t>
            </a:r>
          </a:p>
          <a:p>
            <a:r>
              <a:rPr lang="hu-HU" sz="12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03- … </a:t>
            </a:r>
            <a:r>
              <a:rPr lang="hu-HU" sz="1200" dirty="0"/>
              <a:t>helyette alkalmazzuk a szolgáltatónk által nyújtott mobil internetet. Amennyiben mégis a nyilvános </a:t>
            </a:r>
            <a:r>
              <a:rPr lang="hu-HU" sz="1200" dirty="0" err="1"/>
              <a:t>Wi</a:t>
            </a:r>
            <a:r>
              <a:rPr lang="hu-HU" sz="1200" dirty="0"/>
              <a:t>-Fi hálózat mellett </a:t>
            </a:r>
            <a:r>
              <a:rPr lang="en-US" sz="1200" dirty="0" err="1"/>
              <a:t>döntünk</a:t>
            </a:r>
            <a:r>
              <a:rPr lang="en-US" sz="1200" dirty="0"/>
              <a:t>, ne </a:t>
            </a:r>
            <a:r>
              <a:rPr lang="en-US" sz="1200" dirty="0" err="1"/>
              <a:t>jelentkezzünk</a:t>
            </a:r>
            <a:r>
              <a:rPr lang="en-US" sz="1200" dirty="0"/>
              <a:t> be </a:t>
            </a:r>
            <a:r>
              <a:rPr lang="en-US" sz="1200" dirty="0" err="1"/>
              <a:t>egy</a:t>
            </a:r>
            <a:r>
              <a:rPr lang="en-US" sz="1200" dirty="0"/>
              <a:t> online</a:t>
            </a:r>
            <a:r>
              <a:rPr lang="hu-HU" sz="1200" dirty="0"/>
              <a:t> fi</a:t>
            </a:r>
            <a:r>
              <a:rPr lang="nn-NO" sz="1200" dirty="0"/>
              <a:t>ókba sem. </a:t>
            </a:r>
            <a:r>
              <a:rPr lang="hu-HU" sz="1200" dirty="0"/>
              <a:t>F</a:t>
            </a:r>
            <a:r>
              <a:rPr lang="nn-NO" sz="1200" dirty="0"/>
              <a:t>ontoljuk meg egy VPN</a:t>
            </a:r>
            <a:r>
              <a:rPr lang="hu-HU" sz="1200" dirty="0"/>
              <a:t> szolgáltatás használatát.</a:t>
            </a:r>
          </a:p>
          <a:p>
            <a:r>
              <a:rPr lang="hu-HU" sz="1200" dirty="0"/>
              <a:t>04 - Amennyiben nem használjuk, kapcsoljuk le a </a:t>
            </a:r>
            <a:r>
              <a:rPr lang="hu-HU" sz="1200" dirty="0" err="1"/>
              <a:t>Wi</a:t>
            </a:r>
            <a:r>
              <a:rPr lang="hu-HU" sz="1200" dirty="0"/>
              <a:t>-Fi, valamint a Bluetooth kapcsolatokat és minden egyéb szolgáltatás tiltsunk le eszközeinken, amelyet az adott időszakban nem alkalmazunk.</a:t>
            </a:r>
          </a:p>
          <a:p>
            <a:r>
              <a:rPr lang="hu-HU" sz="1200" dirty="0"/>
              <a:t>05 - … vagyis rendelkeznek a legfrissebb biztonsági javításokkal.</a:t>
            </a:r>
          </a:p>
          <a:p>
            <a:r>
              <a:rPr lang="hu-HU" sz="1200" dirty="0"/>
              <a:t>06 – Időnként érdemes biztonsági mentést készíteni eszközeinkről, ügyeljünk arra, hogy a másolatok egy megbízható, jól védett helyen kerüljenek tárolásra.</a:t>
            </a:r>
          </a:p>
          <a:p>
            <a:endParaRPr lang="hu-HU" sz="1200" dirty="0"/>
          </a:p>
          <a:p>
            <a:endParaRPr lang="hu-HU" sz="12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endParaRPr lang="hu-HU" sz="1200" dirty="0">
              <a:solidFill>
                <a:srgbClr val="FF0000"/>
              </a:solidFill>
            </a:endParaRP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78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Remélem, hogy sokat javult a szimatotok és a jövőben nagyon ügyesen szagoljátok ki a veszélyeket!</a:t>
            </a:r>
          </a:p>
          <a:p>
            <a:endParaRPr lang="hu-HU" sz="1200" dirty="0"/>
          </a:p>
          <a:p>
            <a:r>
              <a:rPr lang="hu-HU" sz="1200" dirty="0"/>
              <a:t>Az óra után / otthon gondoljátok végig, hogy:</a:t>
            </a:r>
          </a:p>
          <a:p>
            <a:endParaRPr lang="hu-HU" sz="1200" dirty="0"/>
          </a:p>
          <a:p>
            <a:pPr marL="495239" indent="-495239">
              <a:buAutoNum type="arabicPeriod"/>
            </a:pPr>
            <a:r>
              <a:rPr lang="hu-HU" sz="1200" dirty="0"/>
              <a:t>Ti biztonságban érzitek-e magatokat? Ha nem teljesen, akkor mit kell jobban csinálnotok?</a:t>
            </a:r>
          </a:p>
          <a:p>
            <a:pPr marL="495239" indent="-495239">
              <a:buAutoNum type="arabicPeriod"/>
            </a:pPr>
            <a:r>
              <a:rPr lang="hu-HU" sz="1200" dirty="0"/>
              <a:t>Hogyan tudtok segíteni a családotoknak, barátaitoknak, hogy az ő adataik és pénzük nagyobb biztonságban legyen?</a:t>
            </a:r>
          </a:p>
          <a:p>
            <a:pPr marL="495239" indent="-495239">
              <a:buAutoNum type="arabicPeriod"/>
            </a:pPr>
            <a:r>
              <a:rPr lang="hu-HU" sz="1200" dirty="0"/>
              <a:t>Mire kell odafigyelnetek és hol tudtok tovább tájékozódni a nagyobb biztonság érdekében.</a:t>
            </a:r>
          </a:p>
          <a:p>
            <a:endParaRPr lang="hu-HU" sz="1200" dirty="0"/>
          </a:p>
          <a:p>
            <a:r>
              <a:rPr lang="hu-HU" sz="1200" dirty="0"/>
              <a:t>… utóbbiban segítünk…</a:t>
            </a:r>
          </a:p>
          <a:p>
            <a:pPr marL="495239" indent="-495239">
              <a:buAutoNum type="arabicPeriod"/>
            </a:pPr>
            <a:endParaRPr lang="hu-HU" sz="1200" dirty="0"/>
          </a:p>
          <a:p>
            <a:pPr marL="495239" indent="-495239">
              <a:buAutoNum type="arabicPeriod"/>
            </a:pPr>
            <a:endParaRPr lang="hu-H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21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További pénzügyi tudatossági információkért lájkoljátok a PÉNZ7 Facebook oldalát és keressétek fel a penz7.hu honlapot!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0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Más tanórán vagy otthon végezhető feladat.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1" dirty="0"/>
              <a:t>Ha van jelen, önkéntes ismertetheti ő.</a:t>
            </a:r>
          </a:p>
          <a:p>
            <a:endParaRPr lang="hu-HU" sz="1200" b="1" kern="1200" dirty="0">
              <a:solidFill>
                <a:schemeClr val="tx1"/>
              </a:solidFill>
              <a:effectLst/>
              <a:latin typeface="Lato Light"/>
              <a:ea typeface="+mn-ea"/>
              <a:cs typeface="+mn-cs"/>
            </a:endParaRPr>
          </a:p>
          <a:p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A diákok számára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lehetőség nyílik próbára tenni a mai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Digitális biztonság - Korszerű pénzkezelés tanórához kapcsolódó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felkészültségüket a hacker támadások kereszttüzében álló világunkban. A Magyar Bankszövetség online kvízjátékán, az 50 kérdéses </a:t>
            </a:r>
            <a:r>
              <a:rPr lang="hu-HU" sz="1200" b="1" u="sng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DIGITÁLIS SZIMAT </a:t>
            </a:r>
            <a:r>
              <a:rPr lang="hu-HU" sz="1200" b="1" u="sng" kern="1200" dirty="0" err="1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KVÍZ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en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a 7-14. évfolyamos versenyzők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2020. március 2-14. között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mutathatják meg a témakörben megszerzett tudásukat. A 10 legjobb játékos valós időben, verseny keretében méri össze ismeretei pontosságát és gyorsaságát, értékes nyereményekért. A játék a PÉNZ7 honlapján elérhető a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  <a:hlinkClick r:id="rId3"/>
              </a:rPr>
              <a:t>PÉNZ7 KVÍZ menüpontban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a verseny ideje alatt. A játékban való részvétel lehetősége nyitott és kötelezettségektől mentes bárki számára.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86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Köszönöm a figyelmet!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5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6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4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0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8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6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Soroljatok fel nem készpénzes fizetési lehetőségeket!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Ajándékkártya / ajándékutalvány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Bankkártya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Mobiltelefon / okosóra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Átutalás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…</a:t>
            </a:r>
          </a:p>
          <a:p>
            <a:pPr marL="371429" indent="-371429">
              <a:buFontTx/>
              <a:buChar char="-"/>
            </a:pPr>
            <a:endParaRPr lang="hu-HU" sz="1200" dirty="0"/>
          </a:p>
          <a:p>
            <a:r>
              <a:rPr lang="hu-HU" sz="1200" i="1" dirty="0"/>
              <a:t>Ha jelen van önkéntes, célzott kérdésfeltevéssel segítheti a diákokat a válaszadásban. Pl. „Legtöbbször hogyan kapják a felnőttek a fizetésüket?” (átutalással)</a:t>
            </a: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8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E75203AB-6AD5-4129-BBBD-FC50AC8D94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6A58CB0C-BE9E-438E-AF60-F3EFCA8B2E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A8CE79F-6DB3-44EF-B30B-3F9C6B6AF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6C57267-7E3E-4696-889C-67A11D8E13E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383FF6DA-ABF1-4303-846A-84ECECCC13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F345246-9090-4933-8E71-B151496442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B524CEA0-714E-4B87-B2D4-8E00FF8194F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92CE8FF1-E991-4CD8-AA54-C353721A79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AF420E-3297-43B0-9D0C-95C91A7B77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467525" y="44604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38946" y="12533971"/>
            <a:ext cx="8162693" cy="1001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79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75790AFC-6ACA-4740-97D0-E3F9DFDC01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112525DF-E8DE-400D-A8BE-11C9A177C2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C204F74-9AE3-47E6-AFD1-2C5A97B70E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35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5" y="6230198"/>
            <a:ext cx="5756336" cy="10206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360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5A5C04F-52DC-4463-90BF-7274CE16435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éptalálat a következőre: „pénz7 logo”">
            <a:extLst>
              <a:ext uri="{FF2B5EF4-FFF2-40B4-BE49-F238E27FC236}">
                <a16:creationId xmlns:a16="http://schemas.microsoft.com/office/drawing/2014/main" id="{DA7C8356-2627-4A4D-BB5C-A55DBDEA32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41882AF-5356-4A2A-85F3-C60A33342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72889" y="1449173"/>
            <a:ext cx="7076660" cy="10416209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A5152CD-B96B-44B3-BC29-065C25B710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3B0B41B3-4B0F-4197-BC8F-D000F4DD72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87CDA7-8644-454C-A4B9-9D1D31EB86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1F5D6AC4-F4CE-4564-BD1D-29CC12BC02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E1E3D049-3991-4CC4-9B11-A5AF211B39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8F2079C-3AD9-40C6-90EE-470B666532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2942" y="0"/>
            <a:ext cx="138947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8EE752AD-50A6-43D7-A3E1-237FD50363B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0257003E-ADF0-4C16-9259-448B294394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95C4277-6089-4EDC-97A7-E8D044A67F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33971"/>
            <a:ext cx="7069873" cy="1003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9971448" y="4268439"/>
            <a:ext cx="440620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4268439"/>
            <a:ext cx="11176000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83048" y="4268439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5577248" y="4268439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Képtalálat a következőre: „bankszövetség logó”">
            <a:extLst>
              <a:ext uri="{FF2B5EF4-FFF2-40B4-BE49-F238E27FC236}">
                <a16:creationId xmlns:a16="http://schemas.microsoft.com/office/drawing/2014/main" id="{2A358420-2379-45BF-982A-73077F60AC2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pénz7 logo”">
            <a:extLst>
              <a:ext uri="{FF2B5EF4-FFF2-40B4-BE49-F238E27FC236}">
                <a16:creationId xmlns:a16="http://schemas.microsoft.com/office/drawing/2014/main" id="{A1869155-794D-4A3E-9814-B6531A803F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872BBD4-3E17-4639-9D5A-077646336E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659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238222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59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F809713-905C-4768-BF0E-9C9CEED70D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57A3C57C-82AD-4924-BBA6-74E9F10CA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38DEDDE-55F2-4145-8762-1B605DCE0F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60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mess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9015" y="0"/>
            <a:ext cx="1501855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75649" y="12578576"/>
            <a:ext cx="6958361" cy="7359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430952" y="4880132"/>
            <a:ext cx="7579234" cy="48026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1152DC3-3746-4256-A671-A2B0FF0022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8F97883A-4237-4117-86AA-0FED8422DE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C564BA-DBA9-4E07-8FCC-DB9F07EE32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277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6BF170C-83DD-4F5F-B13F-9C444B5C42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pénz7 logo”">
            <a:extLst>
              <a:ext uri="{FF2B5EF4-FFF2-40B4-BE49-F238E27FC236}">
                <a16:creationId xmlns:a16="http://schemas.microsoft.com/office/drawing/2014/main" id="{C2FEA8EA-97AB-4940-A9F1-1275D930F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5D154F7-81CB-4051-BAA6-DF58C807D9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4" y="3411210"/>
            <a:ext cx="7434751" cy="801688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F12D5762-3FD0-4965-A0FA-0B059DD9BF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E4ED6F88-1688-4AED-8D7F-BDD441AA7A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33C61B2-CDFC-4EE2-8146-5ABCD174C5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07D8C47-BC0E-40FC-BD26-75A38F8D7A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14D700AA-D627-49E8-BD6C-AB6404CC97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B8FF76C-08C8-44A0-9EC5-C05EC376AA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A30D9E3F-FDB9-4871-AEFF-000EEB24837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FDEA4434-7A6A-45BC-80ED-26E3CB980B6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AFDBB9-F69A-4A7F-B472-8DB1A7D100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791465" y="12512739"/>
            <a:ext cx="8807512" cy="861738"/>
          </a:xfrm>
          <a:prstGeom prst="rect">
            <a:avLst/>
          </a:prstGeom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www.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penz7</a:t>
            </a:r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hu</a:t>
            </a:r>
            <a:endParaRPr lang="id-ID" sz="2400" dirty="0">
              <a:solidFill>
                <a:schemeClr val="accent1"/>
              </a:solidFill>
              <a:latin typeface="Lato Light"/>
              <a:cs typeface="Lato Light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  <a:cs typeface="Lato Light"/>
              </a:rPr>
              <a:t>PÉNZ7 – </a:t>
            </a:r>
            <a:r>
              <a:rPr lang="hu-HU" sz="2000" dirty="0">
                <a:solidFill>
                  <a:schemeClr val="tx2"/>
                </a:solidFill>
                <a:latin typeface="+mn-lt"/>
                <a:cs typeface="Lato Light"/>
              </a:rPr>
              <a:t>Pénzügyi és vállalkozói témahét</a:t>
            </a:r>
            <a:endParaRPr lang="en-US" sz="2000" dirty="0">
              <a:solidFill>
                <a:schemeClr val="tx2"/>
              </a:solidFill>
              <a:latin typeface="+mn-lt"/>
              <a:cs typeface="Lato Light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3069390" y="523001"/>
            <a:ext cx="859750" cy="8597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0706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 dirty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45" r:id="rId2"/>
    <p:sldLayoutId id="2147483822" r:id="rId3"/>
    <p:sldLayoutId id="2147483823" r:id="rId4"/>
    <p:sldLayoutId id="2147483811" r:id="rId5"/>
    <p:sldLayoutId id="2147483812" r:id="rId6"/>
    <p:sldLayoutId id="2147483806" r:id="rId7"/>
    <p:sldLayoutId id="2147483808" r:id="rId8"/>
    <p:sldLayoutId id="2147483882" r:id="rId9"/>
    <p:sldLayoutId id="2147483844" r:id="rId10"/>
    <p:sldLayoutId id="2147483834" r:id="rId11"/>
    <p:sldLayoutId id="2147483833" r:id="rId12"/>
    <p:sldLayoutId id="2147483840" r:id="rId13"/>
    <p:sldLayoutId id="2147483893" r:id="rId14"/>
    <p:sldLayoutId id="2147483894" r:id="rId15"/>
    <p:sldLayoutId id="2147483902" r:id="rId16"/>
    <p:sldLayoutId id="2147483906" r:id="rId17"/>
    <p:sldLayoutId id="2147483913" r:id="rId18"/>
    <p:sldLayoutId id="2147483914" r:id="rId19"/>
    <p:sldLayoutId id="2147483915" r:id="rId20"/>
    <p:sldLayoutId id="2147483916" r:id="rId21"/>
    <p:sldLayoutId id="2147483917" r:id="rId22"/>
    <p:sldLayoutId id="2147483918" r:id="rId23"/>
    <p:sldLayoutId id="2147483919" r:id="rId2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bit.ly/szvp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atmap.checkpoint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play.kahoot.it/v2/?quizId=37bc9565-8a69-4540-bde6-95e6d91ebb79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9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3381FC10-7A4B-4C86-97A9-FB358D2A9425}"/>
              </a:ext>
            </a:extLst>
          </p:cNvPr>
          <p:cNvSpPr/>
          <p:nvPr/>
        </p:nvSpPr>
        <p:spPr>
          <a:xfrm>
            <a:off x="21483003" y="155692"/>
            <a:ext cx="2819400" cy="172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/>
          <p:cNvSpPr txBox="1"/>
          <p:nvPr/>
        </p:nvSpPr>
        <p:spPr>
          <a:xfrm>
            <a:off x="1120334" y="6088717"/>
            <a:ext cx="111812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75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- DIGITÁLIS BIZTONSÁG</a:t>
            </a:r>
            <a:endParaRPr lang="en-US" sz="75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023" y="4689981"/>
            <a:ext cx="112405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88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Korszerű pénzkezelés</a:t>
            </a:r>
            <a:endParaRPr lang="en-US" sz="8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01959" y="7701760"/>
            <a:ext cx="5016271" cy="227062"/>
            <a:chOff x="6927228" y="7552706"/>
            <a:chExt cx="5016271" cy="227062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Kép helye 6">
            <a:extLst>
              <a:ext uri="{FF2B5EF4-FFF2-40B4-BE49-F238E27FC236}">
                <a16:creationId xmlns:a16="http://schemas.microsoft.com/office/drawing/2014/main" id="{7184F156-063C-4C45-9D9C-4D9E1D717D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-168"/>
          <a:stretch/>
        </p:blipFill>
        <p:spPr>
          <a:xfrm>
            <a:off x="13579389" y="1127760"/>
            <a:ext cx="9523269" cy="11719543"/>
          </a:xfrm>
        </p:spPr>
      </p:pic>
      <p:pic>
        <p:nvPicPr>
          <p:cNvPr id="1026" name="Picture 2" descr="Képtalálat a következőre: „pénz7 logo”">
            <a:extLst>
              <a:ext uri="{FF2B5EF4-FFF2-40B4-BE49-F238E27FC236}">
                <a16:creationId xmlns:a16="http://schemas.microsoft.com/office/drawing/2014/main" id="{970117C5-8FC8-466B-8074-B365CBDB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22973" r="15459" b="22824"/>
          <a:stretch/>
        </p:blipFill>
        <p:spPr bwMode="auto">
          <a:xfrm>
            <a:off x="1274993" y="868697"/>
            <a:ext cx="3025400" cy="23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66F791-F427-4C26-9FEC-4278E89E12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72" y="10933964"/>
            <a:ext cx="3890725" cy="1913339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DA01FAD3-D730-429F-A5CB-F7FE0A4310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91" y="11553504"/>
            <a:ext cx="5216693" cy="1070501"/>
          </a:xfrm>
          <a:prstGeom prst="rect">
            <a:avLst/>
          </a:prstGeom>
        </p:spPr>
      </p:pic>
      <p:pic>
        <p:nvPicPr>
          <p:cNvPr id="62" name="Kép 61">
            <a:extLst>
              <a:ext uri="{FF2B5EF4-FFF2-40B4-BE49-F238E27FC236}">
                <a16:creationId xmlns:a16="http://schemas.microsoft.com/office/drawing/2014/main" id="{9587B469-BE2A-4681-993F-F3BF661DC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808" y="11559760"/>
            <a:ext cx="5874870" cy="10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1D31829-E6E9-4384-BB6F-70714A7CF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" y="138144"/>
            <a:ext cx="24377650" cy="13712428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E9A9801B-F865-4AE1-9E14-04E7E76CA126}"/>
              </a:ext>
            </a:extLst>
          </p:cNvPr>
          <p:cNvSpPr/>
          <p:nvPr/>
        </p:nvSpPr>
        <p:spPr>
          <a:xfrm>
            <a:off x="3673642" y="-673768"/>
            <a:ext cx="6737683" cy="7668126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EE993D33-83C7-4357-821F-D73A0364C2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275" y="0"/>
            <a:ext cx="12155375" cy="11406027"/>
          </a:xfrm>
        </p:spPr>
      </p:pic>
      <p:sp>
        <p:nvSpPr>
          <p:cNvPr id="7" name="TextBox 6"/>
          <p:cNvSpPr txBox="1"/>
          <p:nvPr/>
        </p:nvSpPr>
        <p:spPr>
          <a:xfrm>
            <a:off x="2040596" y="4482958"/>
            <a:ext cx="9954969" cy="5191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800" b="1" cap="all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Feladat</a:t>
            </a:r>
            <a:endParaRPr lang="en-US" sz="10800" b="1" cap="all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>
              <a:lnSpc>
                <a:spcPct val="150000"/>
              </a:lnSpc>
            </a:pPr>
            <a:r>
              <a:rPr lang="hu-HU" sz="130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  <a:t>ÁLLÁSPONT</a:t>
            </a:r>
            <a:endParaRPr lang="en-US" sz="13000" b="1" dirty="0">
              <a:solidFill>
                <a:srgbClr val="DE2688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6A0ECF-B05D-45E8-8015-F1DF51EDA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247996" y="483017"/>
            <a:ext cx="1188174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Bankkártya diákoknak?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9235049" y="1634834"/>
            <a:ext cx="5948749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Lehet egy diáknak</a:t>
            </a:r>
            <a:r>
              <a:rPr lang="en-US" sz="3100" dirty="0">
                <a:latin typeface="Lato Light"/>
                <a:cs typeface="Lato Light"/>
              </a:rPr>
              <a:t> 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ba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n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kkártyája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?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1" name="Freeform 5"/>
          <p:cNvSpPr>
            <a:spLocks noChangeArrowheads="1"/>
          </p:cNvSpPr>
          <p:nvPr/>
        </p:nvSpPr>
        <p:spPr bwMode="auto">
          <a:xfrm>
            <a:off x="5704857" y="7986018"/>
            <a:ext cx="590147" cy="2419016"/>
          </a:xfrm>
          <a:custGeom>
            <a:avLst/>
            <a:gdLst>
              <a:gd name="T0" fmla="*/ 890 w 891"/>
              <a:gd name="T1" fmla="*/ 0 h 3650"/>
              <a:gd name="T2" fmla="*/ 0 w 891"/>
              <a:gd name="T3" fmla="*/ 1128 h 3650"/>
              <a:gd name="T4" fmla="*/ 0 w 891"/>
              <a:gd name="T5" fmla="*/ 3649 h 3650"/>
              <a:gd name="T6" fmla="*/ 890 w 891"/>
              <a:gd name="T7" fmla="*/ 2184 h 3650"/>
              <a:gd name="T8" fmla="*/ 890 w 891"/>
              <a:gd name="T9" fmla="*/ 0 h 3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1" h="3650">
                <a:moveTo>
                  <a:pt x="890" y="0"/>
                </a:moveTo>
                <a:lnTo>
                  <a:pt x="0" y="1128"/>
                </a:lnTo>
                <a:lnTo>
                  <a:pt x="0" y="3649"/>
                </a:lnTo>
                <a:lnTo>
                  <a:pt x="890" y="2184"/>
                </a:lnTo>
                <a:lnTo>
                  <a:pt x="890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32" name="Freeform 6"/>
          <p:cNvSpPr>
            <a:spLocks noChangeArrowheads="1"/>
          </p:cNvSpPr>
          <p:nvPr/>
        </p:nvSpPr>
        <p:spPr bwMode="auto">
          <a:xfrm>
            <a:off x="5704857" y="8731003"/>
            <a:ext cx="2419016" cy="1671108"/>
          </a:xfrm>
          <a:custGeom>
            <a:avLst/>
            <a:gdLst>
              <a:gd name="T0" fmla="*/ 3649 w 3650"/>
              <a:gd name="T1" fmla="*/ 290 h 2522"/>
              <a:gd name="T2" fmla="*/ 0 w 3650"/>
              <a:gd name="T3" fmla="*/ 0 h 2522"/>
              <a:gd name="T4" fmla="*/ 0 w 3650"/>
              <a:gd name="T5" fmla="*/ 2521 h 2522"/>
              <a:gd name="T6" fmla="*/ 3649 w 3650"/>
              <a:gd name="T7" fmla="*/ 2103 h 2522"/>
              <a:gd name="T8" fmla="*/ 3649 w 3650"/>
              <a:gd name="T9" fmla="*/ 290 h 2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50" h="2522">
                <a:moveTo>
                  <a:pt x="3649" y="290"/>
                </a:moveTo>
                <a:lnTo>
                  <a:pt x="0" y="0"/>
                </a:lnTo>
                <a:lnTo>
                  <a:pt x="0" y="2521"/>
                </a:lnTo>
                <a:lnTo>
                  <a:pt x="3649" y="2103"/>
                </a:lnTo>
                <a:lnTo>
                  <a:pt x="3649" y="29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33" name="Freeform 7"/>
          <p:cNvSpPr>
            <a:spLocks noChangeArrowheads="1"/>
          </p:cNvSpPr>
          <p:nvPr/>
        </p:nvSpPr>
        <p:spPr bwMode="auto">
          <a:xfrm>
            <a:off x="5176061" y="8923824"/>
            <a:ext cx="2947811" cy="1840556"/>
          </a:xfrm>
          <a:custGeom>
            <a:avLst/>
            <a:gdLst>
              <a:gd name="T0" fmla="*/ 4450 w 4451"/>
              <a:gd name="T1" fmla="*/ 0 h 2778"/>
              <a:gd name="T2" fmla="*/ 0 w 4451"/>
              <a:gd name="T3" fmla="*/ 720 h 2778"/>
              <a:gd name="T4" fmla="*/ 0 w 4451"/>
              <a:gd name="T5" fmla="*/ 2777 h 2778"/>
              <a:gd name="T6" fmla="*/ 4450 w 4451"/>
              <a:gd name="T7" fmla="*/ 1813 h 2778"/>
              <a:gd name="T8" fmla="*/ 4450 w 4451"/>
              <a:gd name="T9" fmla="*/ 0 h 2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1" h="2778">
                <a:moveTo>
                  <a:pt x="4450" y="0"/>
                </a:moveTo>
                <a:lnTo>
                  <a:pt x="0" y="720"/>
                </a:lnTo>
                <a:lnTo>
                  <a:pt x="0" y="2777"/>
                </a:lnTo>
                <a:lnTo>
                  <a:pt x="4450" y="1813"/>
                </a:lnTo>
                <a:lnTo>
                  <a:pt x="4450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53" name="Freeform 8"/>
          <p:cNvSpPr>
            <a:spLocks noChangeArrowheads="1"/>
          </p:cNvSpPr>
          <p:nvPr/>
        </p:nvSpPr>
        <p:spPr bwMode="auto">
          <a:xfrm>
            <a:off x="5176061" y="9125409"/>
            <a:ext cx="8428576" cy="1960337"/>
          </a:xfrm>
          <a:custGeom>
            <a:avLst/>
            <a:gdLst>
              <a:gd name="T0" fmla="*/ 0 w 12724"/>
              <a:gd name="T1" fmla="*/ 2480 h 2958"/>
              <a:gd name="T2" fmla="*/ 12723 w 12724"/>
              <a:gd name="T3" fmla="*/ 2957 h 2958"/>
              <a:gd name="T4" fmla="*/ 12723 w 12724"/>
              <a:gd name="T5" fmla="*/ 0 h 2958"/>
              <a:gd name="T6" fmla="*/ 0 w 12724"/>
              <a:gd name="T7" fmla="*/ 424 h 2958"/>
              <a:gd name="T8" fmla="*/ 0 w 12724"/>
              <a:gd name="T9" fmla="*/ 2480 h 2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4" h="2958">
                <a:moveTo>
                  <a:pt x="0" y="2480"/>
                </a:moveTo>
                <a:lnTo>
                  <a:pt x="12723" y="2957"/>
                </a:lnTo>
                <a:lnTo>
                  <a:pt x="12723" y="0"/>
                </a:lnTo>
                <a:lnTo>
                  <a:pt x="0" y="424"/>
                </a:lnTo>
                <a:lnTo>
                  <a:pt x="0" y="248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56" name="Freeform 55"/>
          <p:cNvSpPr>
            <a:spLocks noChangeArrowheads="1"/>
          </p:cNvSpPr>
          <p:nvPr/>
        </p:nvSpPr>
        <p:spPr bwMode="auto">
          <a:xfrm>
            <a:off x="12493612" y="3820505"/>
            <a:ext cx="590147" cy="2754993"/>
          </a:xfrm>
          <a:custGeom>
            <a:avLst/>
            <a:gdLst>
              <a:gd name="T0" fmla="*/ 0 w 890"/>
              <a:gd name="T1" fmla="*/ 4159 h 4160"/>
              <a:gd name="T2" fmla="*/ 889 w 890"/>
              <a:gd name="T3" fmla="*/ 2951 h 4160"/>
              <a:gd name="T4" fmla="*/ 889 w 890"/>
              <a:gd name="T5" fmla="*/ 0 h 4160"/>
              <a:gd name="T6" fmla="*/ 0 w 890"/>
              <a:gd name="T7" fmla="*/ 2108 h 4160"/>
              <a:gd name="T8" fmla="*/ 0 w 890"/>
              <a:gd name="T9" fmla="*/ 4159 h 4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0" h="4160">
                <a:moveTo>
                  <a:pt x="0" y="4159"/>
                </a:moveTo>
                <a:lnTo>
                  <a:pt x="889" y="2951"/>
                </a:lnTo>
                <a:lnTo>
                  <a:pt x="889" y="0"/>
                </a:lnTo>
                <a:lnTo>
                  <a:pt x="0" y="2108"/>
                </a:lnTo>
                <a:lnTo>
                  <a:pt x="0" y="4159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67" name="Freeform 66"/>
          <p:cNvSpPr>
            <a:spLocks noChangeArrowheads="1"/>
          </p:cNvSpPr>
          <p:nvPr/>
        </p:nvSpPr>
        <p:spPr bwMode="auto">
          <a:xfrm>
            <a:off x="10667664" y="3820505"/>
            <a:ext cx="2416095" cy="1954496"/>
          </a:xfrm>
          <a:custGeom>
            <a:avLst/>
            <a:gdLst>
              <a:gd name="T0" fmla="*/ 0 w 3649"/>
              <a:gd name="T1" fmla="*/ 2654 h 2952"/>
              <a:gd name="T2" fmla="*/ 3648 w 3649"/>
              <a:gd name="T3" fmla="*/ 2951 h 2952"/>
              <a:gd name="T4" fmla="*/ 3648 w 3649"/>
              <a:gd name="T5" fmla="*/ 0 h 2952"/>
              <a:gd name="T6" fmla="*/ 0 w 3649"/>
              <a:gd name="T7" fmla="*/ 604 h 2952"/>
              <a:gd name="T8" fmla="*/ 0 w 3649"/>
              <a:gd name="T9" fmla="*/ 2654 h 2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9" h="2952">
                <a:moveTo>
                  <a:pt x="0" y="2654"/>
                </a:moveTo>
                <a:lnTo>
                  <a:pt x="3648" y="2951"/>
                </a:lnTo>
                <a:lnTo>
                  <a:pt x="3648" y="0"/>
                </a:lnTo>
                <a:lnTo>
                  <a:pt x="0" y="604"/>
                </a:lnTo>
                <a:lnTo>
                  <a:pt x="0" y="2654"/>
                </a:lnTo>
              </a:path>
            </a:pathLst>
          </a:custGeom>
          <a:solidFill>
            <a:schemeClr val="accent1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68" name="Freeform 67"/>
          <p:cNvSpPr>
            <a:spLocks noChangeArrowheads="1"/>
          </p:cNvSpPr>
          <p:nvPr/>
        </p:nvSpPr>
        <p:spPr bwMode="auto">
          <a:xfrm>
            <a:off x="10667662" y="3300474"/>
            <a:ext cx="2947812" cy="2278785"/>
          </a:xfrm>
          <a:custGeom>
            <a:avLst/>
            <a:gdLst>
              <a:gd name="T0" fmla="*/ 0 w 4451"/>
              <a:gd name="T1" fmla="*/ 3439 h 3440"/>
              <a:gd name="T2" fmla="*/ 4450 w 4451"/>
              <a:gd name="T3" fmla="*/ 2957 h 3440"/>
              <a:gd name="T4" fmla="*/ 4450 w 4451"/>
              <a:gd name="T5" fmla="*/ 0 h 3440"/>
              <a:gd name="T6" fmla="*/ 0 w 4451"/>
              <a:gd name="T7" fmla="*/ 1389 h 3440"/>
              <a:gd name="T8" fmla="*/ 0 w 4451"/>
              <a:gd name="T9" fmla="*/ 3439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1" h="3440">
                <a:moveTo>
                  <a:pt x="0" y="3439"/>
                </a:moveTo>
                <a:lnTo>
                  <a:pt x="4450" y="2957"/>
                </a:lnTo>
                <a:lnTo>
                  <a:pt x="4450" y="0"/>
                </a:lnTo>
                <a:lnTo>
                  <a:pt x="0" y="1389"/>
                </a:lnTo>
                <a:lnTo>
                  <a:pt x="0" y="3439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69" name="Freeform 4"/>
          <p:cNvSpPr>
            <a:spLocks noChangeArrowheads="1"/>
          </p:cNvSpPr>
          <p:nvPr/>
        </p:nvSpPr>
        <p:spPr bwMode="auto">
          <a:xfrm>
            <a:off x="5186896" y="3300475"/>
            <a:ext cx="8428578" cy="1960340"/>
          </a:xfrm>
          <a:custGeom>
            <a:avLst/>
            <a:gdLst>
              <a:gd name="T0" fmla="*/ 0 w 12724"/>
              <a:gd name="T1" fmla="*/ 2474 h 2958"/>
              <a:gd name="T2" fmla="*/ 12723 w 12724"/>
              <a:gd name="T3" fmla="*/ 2957 h 2958"/>
              <a:gd name="T4" fmla="*/ 12723 w 12724"/>
              <a:gd name="T5" fmla="*/ 0 h 2958"/>
              <a:gd name="T6" fmla="*/ 0 w 12724"/>
              <a:gd name="T7" fmla="*/ 424 h 2958"/>
              <a:gd name="T8" fmla="*/ 0 w 12724"/>
              <a:gd name="T9" fmla="*/ 2474 h 2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4" h="2958">
                <a:moveTo>
                  <a:pt x="0" y="2474"/>
                </a:moveTo>
                <a:lnTo>
                  <a:pt x="12723" y="2957"/>
                </a:lnTo>
                <a:lnTo>
                  <a:pt x="12723" y="0"/>
                </a:lnTo>
                <a:lnTo>
                  <a:pt x="0" y="424"/>
                </a:lnTo>
                <a:lnTo>
                  <a:pt x="0" y="24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1" name="Freeform 9"/>
          <p:cNvSpPr>
            <a:spLocks noChangeArrowheads="1"/>
          </p:cNvSpPr>
          <p:nvPr/>
        </p:nvSpPr>
        <p:spPr bwMode="auto">
          <a:xfrm>
            <a:off x="980396" y="4013519"/>
            <a:ext cx="584303" cy="2754992"/>
          </a:xfrm>
          <a:custGeom>
            <a:avLst/>
            <a:gdLst>
              <a:gd name="T0" fmla="*/ 883 w 884"/>
              <a:gd name="T1" fmla="*/ 0 h 4160"/>
              <a:gd name="T2" fmla="*/ 0 w 884"/>
              <a:gd name="T3" fmla="*/ 1208 h 4160"/>
              <a:gd name="T4" fmla="*/ 0 w 884"/>
              <a:gd name="T5" fmla="*/ 4159 h 4160"/>
              <a:gd name="T6" fmla="*/ 883 w 884"/>
              <a:gd name="T7" fmla="*/ 2050 h 4160"/>
              <a:gd name="T8" fmla="*/ 883 w 884"/>
              <a:gd name="T9" fmla="*/ 0 h 4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4" h="4160">
                <a:moveTo>
                  <a:pt x="883" y="0"/>
                </a:moveTo>
                <a:lnTo>
                  <a:pt x="0" y="1208"/>
                </a:lnTo>
                <a:lnTo>
                  <a:pt x="0" y="4159"/>
                </a:lnTo>
                <a:lnTo>
                  <a:pt x="883" y="2050"/>
                </a:lnTo>
                <a:lnTo>
                  <a:pt x="883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2" name="Freeform 10"/>
          <p:cNvSpPr>
            <a:spLocks noChangeArrowheads="1"/>
          </p:cNvSpPr>
          <p:nvPr/>
        </p:nvSpPr>
        <p:spPr bwMode="auto">
          <a:xfrm>
            <a:off x="980396" y="4814014"/>
            <a:ext cx="2416092" cy="1954495"/>
          </a:xfrm>
          <a:custGeom>
            <a:avLst/>
            <a:gdLst>
              <a:gd name="T0" fmla="*/ 3648 w 3649"/>
              <a:gd name="T1" fmla="*/ 296 h 2952"/>
              <a:gd name="T2" fmla="*/ 0 w 3649"/>
              <a:gd name="T3" fmla="*/ 0 h 2952"/>
              <a:gd name="T4" fmla="*/ 0 w 3649"/>
              <a:gd name="T5" fmla="*/ 2951 h 2952"/>
              <a:gd name="T6" fmla="*/ 3648 w 3649"/>
              <a:gd name="T7" fmla="*/ 2347 h 2952"/>
              <a:gd name="T8" fmla="*/ 3648 w 3649"/>
              <a:gd name="T9" fmla="*/ 296 h 2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9" h="2952">
                <a:moveTo>
                  <a:pt x="3648" y="296"/>
                </a:moveTo>
                <a:lnTo>
                  <a:pt x="0" y="0"/>
                </a:lnTo>
                <a:lnTo>
                  <a:pt x="0" y="2951"/>
                </a:lnTo>
                <a:lnTo>
                  <a:pt x="3648" y="2347"/>
                </a:lnTo>
                <a:lnTo>
                  <a:pt x="3648" y="296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3" name="Freeform 11"/>
          <p:cNvSpPr>
            <a:spLocks noChangeArrowheads="1"/>
          </p:cNvSpPr>
          <p:nvPr/>
        </p:nvSpPr>
        <p:spPr bwMode="auto">
          <a:xfrm>
            <a:off x="445758" y="5009757"/>
            <a:ext cx="2953653" cy="2278783"/>
          </a:xfrm>
          <a:custGeom>
            <a:avLst/>
            <a:gdLst>
              <a:gd name="T0" fmla="*/ 4456 w 4457"/>
              <a:gd name="T1" fmla="*/ 0 h 3439"/>
              <a:gd name="T2" fmla="*/ 0 w 4457"/>
              <a:gd name="T3" fmla="*/ 487 h 3439"/>
              <a:gd name="T4" fmla="*/ 0 w 4457"/>
              <a:gd name="T5" fmla="*/ 3438 h 3439"/>
              <a:gd name="T6" fmla="*/ 4456 w 4457"/>
              <a:gd name="T7" fmla="*/ 2051 h 3439"/>
              <a:gd name="T8" fmla="*/ 4456 w 4457"/>
              <a:gd name="T9" fmla="*/ 0 h 3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7" h="3439">
                <a:moveTo>
                  <a:pt x="4456" y="0"/>
                </a:moveTo>
                <a:lnTo>
                  <a:pt x="0" y="487"/>
                </a:lnTo>
                <a:lnTo>
                  <a:pt x="0" y="3438"/>
                </a:lnTo>
                <a:lnTo>
                  <a:pt x="4456" y="2051"/>
                </a:lnTo>
                <a:lnTo>
                  <a:pt x="4456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4" name="Freeform 12"/>
          <p:cNvSpPr>
            <a:spLocks noChangeArrowheads="1"/>
          </p:cNvSpPr>
          <p:nvPr/>
        </p:nvSpPr>
        <p:spPr bwMode="auto">
          <a:xfrm>
            <a:off x="7734941" y="6008916"/>
            <a:ext cx="590147" cy="2416093"/>
          </a:xfrm>
          <a:custGeom>
            <a:avLst/>
            <a:gdLst>
              <a:gd name="T0" fmla="*/ 0 w 890"/>
              <a:gd name="T1" fmla="*/ 3648 h 3649"/>
              <a:gd name="T2" fmla="*/ 889 w 890"/>
              <a:gd name="T3" fmla="*/ 2527 h 3649"/>
              <a:gd name="T4" fmla="*/ 889 w 890"/>
              <a:gd name="T5" fmla="*/ 0 h 3649"/>
              <a:gd name="T6" fmla="*/ 0 w 890"/>
              <a:gd name="T7" fmla="*/ 1470 h 3649"/>
              <a:gd name="T8" fmla="*/ 0 w 890"/>
              <a:gd name="T9" fmla="*/ 3648 h 3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0" h="3649">
                <a:moveTo>
                  <a:pt x="0" y="3648"/>
                </a:moveTo>
                <a:lnTo>
                  <a:pt x="889" y="2527"/>
                </a:lnTo>
                <a:lnTo>
                  <a:pt x="889" y="0"/>
                </a:lnTo>
                <a:lnTo>
                  <a:pt x="0" y="1470"/>
                </a:lnTo>
                <a:lnTo>
                  <a:pt x="0" y="3648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5" name="Freeform 13"/>
          <p:cNvSpPr>
            <a:spLocks noChangeArrowheads="1"/>
          </p:cNvSpPr>
          <p:nvPr/>
        </p:nvSpPr>
        <p:spPr bwMode="auto">
          <a:xfrm>
            <a:off x="5908993" y="6008917"/>
            <a:ext cx="2416094" cy="1674028"/>
          </a:xfrm>
          <a:custGeom>
            <a:avLst/>
            <a:gdLst>
              <a:gd name="T0" fmla="*/ 0 w 3649"/>
              <a:gd name="T1" fmla="*/ 2230 h 2528"/>
              <a:gd name="T2" fmla="*/ 3648 w 3649"/>
              <a:gd name="T3" fmla="*/ 2527 h 2528"/>
              <a:gd name="T4" fmla="*/ 3648 w 3649"/>
              <a:gd name="T5" fmla="*/ 0 h 2528"/>
              <a:gd name="T6" fmla="*/ 0 w 3649"/>
              <a:gd name="T7" fmla="*/ 424 h 2528"/>
              <a:gd name="T8" fmla="*/ 0 w 3649"/>
              <a:gd name="T9" fmla="*/ 2230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9" h="2528">
                <a:moveTo>
                  <a:pt x="0" y="2230"/>
                </a:moveTo>
                <a:lnTo>
                  <a:pt x="3648" y="2527"/>
                </a:lnTo>
                <a:lnTo>
                  <a:pt x="3648" y="0"/>
                </a:lnTo>
                <a:lnTo>
                  <a:pt x="0" y="424"/>
                </a:lnTo>
                <a:lnTo>
                  <a:pt x="0" y="223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6" name="Freeform 14"/>
          <p:cNvSpPr>
            <a:spLocks noChangeArrowheads="1"/>
          </p:cNvSpPr>
          <p:nvPr/>
        </p:nvSpPr>
        <p:spPr bwMode="auto">
          <a:xfrm>
            <a:off x="5908991" y="5652491"/>
            <a:ext cx="2947811" cy="1834712"/>
          </a:xfrm>
          <a:custGeom>
            <a:avLst/>
            <a:gdLst>
              <a:gd name="T0" fmla="*/ 0 w 4451"/>
              <a:gd name="T1" fmla="*/ 2770 h 2771"/>
              <a:gd name="T2" fmla="*/ 4450 w 4451"/>
              <a:gd name="T3" fmla="*/ 2050 h 2771"/>
              <a:gd name="T4" fmla="*/ 4450 w 4451"/>
              <a:gd name="T5" fmla="*/ 0 h 2771"/>
              <a:gd name="T6" fmla="*/ 0 w 4451"/>
              <a:gd name="T7" fmla="*/ 964 h 2771"/>
              <a:gd name="T8" fmla="*/ 0 w 4451"/>
              <a:gd name="T9" fmla="*/ 2770 h 2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1" h="2771">
                <a:moveTo>
                  <a:pt x="0" y="2770"/>
                </a:moveTo>
                <a:lnTo>
                  <a:pt x="4450" y="2050"/>
                </a:lnTo>
                <a:lnTo>
                  <a:pt x="4450" y="0"/>
                </a:lnTo>
                <a:lnTo>
                  <a:pt x="0" y="964"/>
                </a:lnTo>
                <a:lnTo>
                  <a:pt x="0" y="277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7" name="Freeform 76"/>
          <p:cNvSpPr>
            <a:spLocks noChangeArrowheads="1"/>
          </p:cNvSpPr>
          <p:nvPr/>
        </p:nvSpPr>
        <p:spPr bwMode="auto">
          <a:xfrm>
            <a:off x="428228" y="5328203"/>
            <a:ext cx="8428574" cy="1960339"/>
          </a:xfrm>
          <a:custGeom>
            <a:avLst/>
            <a:gdLst>
              <a:gd name="T0" fmla="*/ 12723 w 12724"/>
              <a:gd name="T1" fmla="*/ 482 h 2957"/>
              <a:gd name="T2" fmla="*/ 0 w 12724"/>
              <a:gd name="T3" fmla="*/ 0 h 2957"/>
              <a:gd name="T4" fmla="*/ 0 w 12724"/>
              <a:gd name="T5" fmla="*/ 2956 h 2957"/>
              <a:gd name="T6" fmla="*/ 12723 w 12724"/>
              <a:gd name="T7" fmla="*/ 2532 h 2957"/>
              <a:gd name="T8" fmla="*/ 12723 w 12724"/>
              <a:gd name="T9" fmla="*/ 482 h 2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4" h="2957">
                <a:moveTo>
                  <a:pt x="12723" y="482"/>
                </a:moveTo>
                <a:lnTo>
                  <a:pt x="0" y="0"/>
                </a:lnTo>
                <a:lnTo>
                  <a:pt x="0" y="2956"/>
                </a:lnTo>
                <a:lnTo>
                  <a:pt x="12723" y="2532"/>
                </a:lnTo>
                <a:lnTo>
                  <a:pt x="12723" y="482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85" name="TextBox 84"/>
          <p:cNvSpPr txBox="1"/>
          <p:nvPr/>
        </p:nvSpPr>
        <p:spPr>
          <a:xfrm>
            <a:off x="7368319" y="9761614"/>
            <a:ext cx="5853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18.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életévet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betöltve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bárki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önállóan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létesíthet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bankszámlát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igényelhet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hozzá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különféle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banki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szolgáltatásokat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így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bankkártyát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is. 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794460" y="9329058"/>
            <a:ext cx="24288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7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NAGYOKNAK</a:t>
            </a:r>
            <a:endParaRPr lang="en-US" sz="27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16725" y="5951675"/>
            <a:ext cx="6199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18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év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alattiak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csak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szülők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vagy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törvényes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képviselők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hozzájárulásával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nyithatnak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bankszámlát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igényelhetnek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hozzá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bankkártyát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05291" y="5487035"/>
            <a:ext cx="25058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7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KISEBBEKNEK</a:t>
            </a:r>
            <a:endParaRPr lang="en-US" sz="27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062062" y="4089850"/>
            <a:ext cx="5170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bankok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kínálnak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készpénzkímélő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megoldásokat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diákoknak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0970405" y="3609168"/>
            <a:ext cx="22637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7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LEHETSÉGES</a:t>
            </a:r>
            <a:endParaRPr lang="en-US" sz="27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6" name="Shape 2824">
            <a:extLst>
              <a:ext uri="{FF2B5EF4-FFF2-40B4-BE49-F238E27FC236}">
                <a16:creationId xmlns:a16="http://schemas.microsoft.com/office/drawing/2014/main" id="{919FD2BE-26EB-4514-95DC-264C21FD5E1C}"/>
              </a:ext>
            </a:extLst>
          </p:cNvPr>
          <p:cNvSpPr/>
          <p:nvPr/>
        </p:nvSpPr>
        <p:spPr>
          <a:xfrm>
            <a:off x="7395701" y="5787330"/>
            <a:ext cx="981275" cy="973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10309" y="9720"/>
                </a:moveTo>
                <a:lnTo>
                  <a:pt x="9327" y="9720"/>
                </a:lnTo>
                <a:cubicBezTo>
                  <a:pt x="9056" y="9720"/>
                  <a:pt x="8836" y="9937"/>
                  <a:pt x="8836" y="10206"/>
                </a:cubicBezTo>
                <a:cubicBezTo>
                  <a:pt x="8836" y="10475"/>
                  <a:pt x="9056" y="10692"/>
                  <a:pt x="9327" y="10692"/>
                </a:cubicBezTo>
                <a:lnTo>
                  <a:pt x="10309" y="10692"/>
                </a:lnTo>
                <a:cubicBezTo>
                  <a:pt x="10580" y="10692"/>
                  <a:pt x="10800" y="10475"/>
                  <a:pt x="10800" y="10206"/>
                </a:cubicBezTo>
                <a:cubicBezTo>
                  <a:pt x="10800" y="9937"/>
                  <a:pt x="10580" y="9720"/>
                  <a:pt x="10309" y="9720"/>
                </a:cubicBezTo>
                <a:moveTo>
                  <a:pt x="13255" y="18471"/>
                </a:moveTo>
                <a:lnTo>
                  <a:pt x="12273" y="18471"/>
                </a:lnTo>
                <a:cubicBezTo>
                  <a:pt x="12002" y="18471"/>
                  <a:pt x="11782" y="18689"/>
                  <a:pt x="11782" y="18957"/>
                </a:cubicBezTo>
                <a:cubicBezTo>
                  <a:pt x="11782" y="19226"/>
                  <a:pt x="12002" y="19443"/>
                  <a:pt x="12273" y="19443"/>
                </a:cubicBezTo>
                <a:lnTo>
                  <a:pt x="13255" y="19443"/>
                </a:lnTo>
                <a:cubicBezTo>
                  <a:pt x="13525" y="19443"/>
                  <a:pt x="13745" y="19226"/>
                  <a:pt x="13745" y="18957"/>
                </a:cubicBezTo>
                <a:cubicBezTo>
                  <a:pt x="13745" y="18689"/>
                  <a:pt x="13525" y="18471"/>
                  <a:pt x="13255" y="18471"/>
                </a:cubicBezTo>
                <a:moveTo>
                  <a:pt x="10309" y="18471"/>
                </a:moveTo>
                <a:lnTo>
                  <a:pt x="9327" y="18471"/>
                </a:lnTo>
                <a:cubicBezTo>
                  <a:pt x="9056" y="18471"/>
                  <a:pt x="8836" y="18689"/>
                  <a:pt x="8836" y="18957"/>
                </a:cubicBezTo>
                <a:cubicBezTo>
                  <a:pt x="8836" y="19226"/>
                  <a:pt x="9056" y="19443"/>
                  <a:pt x="9327" y="19443"/>
                </a:cubicBezTo>
                <a:lnTo>
                  <a:pt x="10309" y="19443"/>
                </a:lnTo>
                <a:cubicBezTo>
                  <a:pt x="10580" y="19443"/>
                  <a:pt x="10800" y="19226"/>
                  <a:pt x="10800" y="18957"/>
                </a:cubicBezTo>
                <a:cubicBezTo>
                  <a:pt x="10800" y="18689"/>
                  <a:pt x="10580" y="18471"/>
                  <a:pt x="10309" y="18471"/>
                </a:cubicBezTo>
                <a:moveTo>
                  <a:pt x="20618" y="15554"/>
                </a:moveTo>
                <a:cubicBezTo>
                  <a:pt x="20618" y="16091"/>
                  <a:pt x="20178" y="16526"/>
                  <a:pt x="19636" y="16526"/>
                </a:cubicBezTo>
                <a:lnTo>
                  <a:pt x="16691" y="16526"/>
                </a:lnTo>
                <a:cubicBezTo>
                  <a:pt x="16149" y="16526"/>
                  <a:pt x="15709" y="16091"/>
                  <a:pt x="15709" y="15554"/>
                </a:cubicBezTo>
                <a:lnTo>
                  <a:pt x="15709" y="13609"/>
                </a:lnTo>
                <a:cubicBezTo>
                  <a:pt x="15709" y="13073"/>
                  <a:pt x="16149" y="12637"/>
                  <a:pt x="16691" y="12637"/>
                </a:cubicBezTo>
                <a:lnTo>
                  <a:pt x="19636" y="12637"/>
                </a:lnTo>
                <a:cubicBezTo>
                  <a:pt x="20178" y="12637"/>
                  <a:pt x="20618" y="13073"/>
                  <a:pt x="20618" y="13609"/>
                </a:cubicBezTo>
                <a:cubicBezTo>
                  <a:pt x="20618" y="13609"/>
                  <a:pt x="20618" y="15554"/>
                  <a:pt x="20618" y="15554"/>
                </a:cubicBezTo>
                <a:close/>
                <a:moveTo>
                  <a:pt x="18655" y="19443"/>
                </a:moveTo>
                <a:cubicBezTo>
                  <a:pt x="18655" y="19980"/>
                  <a:pt x="18215" y="20416"/>
                  <a:pt x="17673" y="20416"/>
                </a:cubicBezTo>
                <a:lnTo>
                  <a:pt x="1964" y="20416"/>
                </a:lnTo>
                <a:cubicBezTo>
                  <a:pt x="1422" y="20416"/>
                  <a:pt x="982" y="19980"/>
                  <a:pt x="982" y="19443"/>
                </a:cubicBezTo>
                <a:lnTo>
                  <a:pt x="982" y="9720"/>
                </a:lnTo>
                <a:cubicBezTo>
                  <a:pt x="982" y="9183"/>
                  <a:pt x="1422" y="8747"/>
                  <a:pt x="1964" y="8747"/>
                </a:cubicBezTo>
                <a:lnTo>
                  <a:pt x="17673" y="8747"/>
                </a:lnTo>
                <a:cubicBezTo>
                  <a:pt x="18215" y="8747"/>
                  <a:pt x="18655" y="9183"/>
                  <a:pt x="18655" y="9720"/>
                </a:cubicBezTo>
                <a:lnTo>
                  <a:pt x="18655" y="11664"/>
                </a:lnTo>
                <a:lnTo>
                  <a:pt x="16691" y="11664"/>
                </a:lnTo>
                <a:cubicBezTo>
                  <a:pt x="15606" y="11664"/>
                  <a:pt x="14727" y="12535"/>
                  <a:pt x="14727" y="13609"/>
                </a:cubicBezTo>
                <a:lnTo>
                  <a:pt x="14727" y="15554"/>
                </a:lnTo>
                <a:cubicBezTo>
                  <a:pt x="14727" y="16628"/>
                  <a:pt x="15606" y="17499"/>
                  <a:pt x="16691" y="17499"/>
                </a:cubicBezTo>
                <a:lnTo>
                  <a:pt x="18655" y="17499"/>
                </a:lnTo>
                <a:cubicBezTo>
                  <a:pt x="18655" y="17499"/>
                  <a:pt x="18655" y="19443"/>
                  <a:pt x="18655" y="19443"/>
                </a:cubicBezTo>
                <a:close/>
                <a:moveTo>
                  <a:pt x="982" y="7775"/>
                </a:moveTo>
                <a:cubicBezTo>
                  <a:pt x="982" y="7238"/>
                  <a:pt x="1422" y="6803"/>
                  <a:pt x="1964" y="6803"/>
                </a:cubicBezTo>
                <a:lnTo>
                  <a:pt x="2555" y="6803"/>
                </a:lnTo>
                <a:lnTo>
                  <a:pt x="2817" y="7775"/>
                </a:lnTo>
                <a:lnTo>
                  <a:pt x="1964" y="7775"/>
                </a:lnTo>
                <a:cubicBezTo>
                  <a:pt x="1604" y="7775"/>
                  <a:pt x="1271" y="7878"/>
                  <a:pt x="982" y="8045"/>
                </a:cubicBezTo>
                <a:cubicBezTo>
                  <a:pt x="982" y="8045"/>
                  <a:pt x="982" y="7775"/>
                  <a:pt x="982" y="7775"/>
                </a:cubicBezTo>
                <a:close/>
                <a:moveTo>
                  <a:pt x="3721" y="3600"/>
                </a:moveTo>
                <a:lnTo>
                  <a:pt x="13629" y="1005"/>
                </a:lnTo>
                <a:cubicBezTo>
                  <a:pt x="14152" y="866"/>
                  <a:pt x="14690" y="1174"/>
                  <a:pt x="14831" y="1693"/>
                </a:cubicBezTo>
                <a:lnTo>
                  <a:pt x="15085" y="2631"/>
                </a:lnTo>
                <a:lnTo>
                  <a:pt x="3281" y="5731"/>
                </a:lnTo>
                <a:lnTo>
                  <a:pt x="3026" y="4791"/>
                </a:lnTo>
                <a:cubicBezTo>
                  <a:pt x="2886" y="4272"/>
                  <a:pt x="3197" y="3739"/>
                  <a:pt x="3721" y="3600"/>
                </a:cubicBezTo>
                <a:moveTo>
                  <a:pt x="15847" y="5448"/>
                </a:moveTo>
                <a:lnTo>
                  <a:pt x="16476" y="7775"/>
                </a:lnTo>
                <a:lnTo>
                  <a:pt x="6989" y="7775"/>
                </a:lnTo>
                <a:cubicBezTo>
                  <a:pt x="6989" y="7775"/>
                  <a:pt x="15847" y="5448"/>
                  <a:pt x="15847" y="5448"/>
                </a:cubicBezTo>
                <a:close/>
                <a:moveTo>
                  <a:pt x="17673" y="6803"/>
                </a:moveTo>
                <a:cubicBezTo>
                  <a:pt x="18215" y="6803"/>
                  <a:pt x="18655" y="7238"/>
                  <a:pt x="18655" y="7775"/>
                </a:cubicBezTo>
                <a:lnTo>
                  <a:pt x="18655" y="8045"/>
                </a:lnTo>
                <a:cubicBezTo>
                  <a:pt x="18365" y="7878"/>
                  <a:pt x="18032" y="7775"/>
                  <a:pt x="17673" y="7775"/>
                </a:cubicBezTo>
                <a:lnTo>
                  <a:pt x="17493" y="7775"/>
                </a:lnTo>
                <a:lnTo>
                  <a:pt x="17230" y="6803"/>
                </a:lnTo>
                <a:cubicBezTo>
                  <a:pt x="17230" y="6803"/>
                  <a:pt x="17673" y="6803"/>
                  <a:pt x="17673" y="6803"/>
                </a:cubicBezTo>
                <a:close/>
                <a:moveTo>
                  <a:pt x="19636" y="11664"/>
                </a:moveTo>
                <a:lnTo>
                  <a:pt x="19636" y="7775"/>
                </a:lnTo>
                <a:cubicBezTo>
                  <a:pt x="19636" y="6701"/>
                  <a:pt x="18757" y="5830"/>
                  <a:pt x="17673" y="5830"/>
                </a:cubicBezTo>
                <a:lnTo>
                  <a:pt x="16967" y="5830"/>
                </a:lnTo>
                <a:lnTo>
                  <a:pt x="15779" y="1441"/>
                </a:lnTo>
                <a:cubicBezTo>
                  <a:pt x="15498" y="404"/>
                  <a:pt x="14422" y="-212"/>
                  <a:pt x="13374" y="66"/>
                </a:cubicBezTo>
                <a:lnTo>
                  <a:pt x="3467" y="2660"/>
                </a:lnTo>
                <a:cubicBezTo>
                  <a:pt x="2419" y="2939"/>
                  <a:pt x="1798" y="4005"/>
                  <a:pt x="2078" y="5042"/>
                </a:cubicBezTo>
                <a:lnTo>
                  <a:pt x="2291" y="5830"/>
                </a:lnTo>
                <a:lnTo>
                  <a:pt x="1964" y="5830"/>
                </a:lnTo>
                <a:cubicBezTo>
                  <a:pt x="879" y="5830"/>
                  <a:pt x="0" y="6701"/>
                  <a:pt x="0" y="7775"/>
                </a:cubicBezTo>
                <a:lnTo>
                  <a:pt x="0" y="19443"/>
                </a:lnTo>
                <a:cubicBezTo>
                  <a:pt x="0" y="20517"/>
                  <a:pt x="879" y="21388"/>
                  <a:pt x="1964" y="21388"/>
                </a:cubicBezTo>
                <a:lnTo>
                  <a:pt x="17673" y="21388"/>
                </a:lnTo>
                <a:cubicBezTo>
                  <a:pt x="18757" y="21388"/>
                  <a:pt x="19636" y="20517"/>
                  <a:pt x="19636" y="19443"/>
                </a:cubicBezTo>
                <a:lnTo>
                  <a:pt x="19636" y="17499"/>
                </a:lnTo>
                <a:cubicBezTo>
                  <a:pt x="20721" y="17499"/>
                  <a:pt x="21600" y="16628"/>
                  <a:pt x="21600" y="15554"/>
                </a:cubicBezTo>
                <a:lnTo>
                  <a:pt x="21600" y="13609"/>
                </a:lnTo>
                <a:cubicBezTo>
                  <a:pt x="21600" y="12535"/>
                  <a:pt x="20721" y="11664"/>
                  <a:pt x="19636" y="11664"/>
                </a:cubicBezTo>
                <a:moveTo>
                  <a:pt x="13255" y="9720"/>
                </a:moveTo>
                <a:lnTo>
                  <a:pt x="12273" y="9720"/>
                </a:lnTo>
                <a:cubicBezTo>
                  <a:pt x="12002" y="9720"/>
                  <a:pt x="11782" y="9937"/>
                  <a:pt x="11782" y="10206"/>
                </a:cubicBezTo>
                <a:cubicBezTo>
                  <a:pt x="11782" y="10475"/>
                  <a:pt x="12002" y="10692"/>
                  <a:pt x="12273" y="10692"/>
                </a:cubicBezTo>
                <a:lnTo>
                  <a:pt x="13255" y="10692"/>
                </a:lnTo>
                <a:cubicBezTo>
                  <a:pt x="13525" y="10692"/>
                  <a:pt x="13745" y="10475"/>
                  <a:pt x="13745" y="10206"/>
                </a:cubicBezTo>
                <a:cubicBezTo>
                  <a:pt x="13745" y="9937"/>
                  <a:pt x="13525" y="9720"/>
                  <a:pt x="13255" y="9720"/>
                </a:cubicBezTo>
                <a:moveTo>
                  <a:pt x="7364" y="9720"/>
                </a:moveTo>
                <a:lnTo>
                  <a:pt x="6382" y="9720"/>
                </a:lnTo>
                <a:cubicBezTo>
                  <a:pt x="6111" y="9720"/>
                  <a:pt x="5891" y="9937"/>
                  <a:pt x="5891" y="10206"/>
                </a:cubicBezTo>
                <a:cubicBezTo>
                  <a:pt x="5891" y="10475"/>
                  <a:pt x="6111" y="10692"/>
                  <a:pt x="6382" y="10692"/>
                </a:cubicBezTo>
                <a:lnTo>
                  <a:pt x="7364" y="10692"/>
                </a:lnTo>
                <a:cubicBezTo>
                  <a:pt x="7634" y="10692"/>
                  <a:pt x="7855" y="10475"/>
                  <a:pt x="7855" y="10206"/>
                </a:cubicBezTo>
                <a:cubicBezTo>
                  <a:pt x="7855" y="9937"/>
                  <a:pt x="7634" y="9720"/>
                  <a:pt x="7364" y="9720"/>
                </a:cubicBezTo>
                <a:moveTo>
                  <a:pt x="17182" y="14095"/>
                </a:moveTo>
                <a:cubicBezTo>
                  <a:pt x="16911" y="14095"/>
                  <a:pt x="16691" y="14313"/>
                  <a:pt x="16691" y="14581"/>
                </a:cubicBezTo>
                <a:cubicBezTo>
                  <a:pt x="16691" y="14850"/>
                  <a:pt x="16911" y="15068"/>
                  <a:pt x="17182" y="15068"/>
                </a:cubicBezTo>
                <a:cubicBezTo>
                  <a:pt x="17453" y="15068"/>
                  <a:pt x="17673" y="14850"/>
                  <a:pt x="17673" y="14581"/>
                </a:cubicBezTo>
                <a:cubicBezTo>
                  <a:pt x="17673" y="14313"/>
                  <a:pt x="17453" y="14095"/>
                  <a:pt x="17182" y="14095"/>
                </a:cubicBezTo>
                <a:moveTo>
                  <a:pt x="16200" y="18471"/>
                </a:moveTo>
                <a:lnTo>
                  <a:pt x="15218" y="18471"/>
                </a:lnTo>
                <a:cubicBezTo>
                  <a:pt x="14947" y="18471"/>
                  <a:pt x="14727" y="18689"/>
                  <a:pt x="14727" y="18957"/>
                </a:cubicBezTo>
                <a:cubicBezTo>
                  <a:pt x="14727" y="19226"/>
                  <a:pt x="14947" y="19443"/>
                  <a:pt x="15218" y="19443"/>
                </a:cubicBezTo>
                <a:lnTo>
                  <a:pt x="16200" y="19443"/>
                </a:lnTo>
                <a:cubicBezTo>
                  <a:pt x="16471" y="19443"/>
                  <a:pt x="16691" y="19226"/>
                  <a:pt x="16691" y="18957"/>
                </a:cubicBezTo>
                <a:cubicBezTo>
                  <a:pt x="16691" y="18689"/>
                  <a:pt x="16471" y="18471"/>
                  <a:pt x="16200" y="18471"/>
                </a:cubicBezTo>
                <a:moveTo>
                  <a:pt x="15218" y="10692"/>
                </a:moveTo>
                <a:lnTo>
                  <a:pt x="16200" y="10692"/>
                </a:lnTo>
                <a:cubicBezTo>
                  <a:pt x="16471" y="10692"/>
                  <a:pt x="16691" y="10475"/>
                  <a:pt x="16691" y="10206"/>
                </a:cubicBezTo>
                <a:cubicBezTo>
                  <a:pt x="16691" y="9937"/>
                  <a:pt x="16471" y="9720"/>
                  <a:pt x="16200" y="9720"/>
                </a:cubicBezTo>
                <a:lnTo>
                  <a:pt x="15218" y="9720"/>
                </a:lnTo>
                <a:cubicBezTo>
                  <a:pt x="14947" y="9720"/>
                  <a:pt x="14727" y="9937"/>
                  <a:pt x="14727" y="10206"/>
                </a:cubicBezTo>
                <a:cubicBezTo>
                  <a:pt x="14727" y="10475"/>
                  <a:pt x="14947" y="10692"/>
                  <a:pt x="15218" y="10692"/>
                </a:cubicBezTo>
                <a:moveTo>
                  <a:pt x="4418" y="18471"/>
                </a:moveTo>
                <a:lnTo>
                  <a:pt x="3436" y="18471"/>
                </a:lnTo>
                <a:cubicBezTo>
                  <a:pt x="3166" y="18471"/>
                  <a:pt x="2945" y="18689"/>
                  <a:pt x="2945" y="18957"/>
                </a:cubicBezTo>
                <a:cubicBezTo>
                  <a:pt x="2945" y="19226"/>
                  <a:pt x="3166" y="19443"/>
                  <a:pt x="3436" y="19443"/>
                </a:cubicBezTo>
                <a:lnTo>
                  <a:pt x="4418" y="19443"/>
                </a:lnTo>
                <a:cubicBezTo>
                  <a:pt x="4689" y="19443"/>
                  <a:pt x="4909" y="19226"/>
                  <a:pt x="4909" y="18957"/>
                </a:cubicBezTo>
                <a:cubicBezTo>
                  <a:pt x="4909" y="18689"/>
                  <a:pt x="4689" y="18471"/>
                  <a:pt x="4418" y="18471"/>
                </a:cubicBezTo>
                <a:moveTo>
                  <a:pt x="7364" y="18471"/>
                </a:moveTo>
                <a:lnTo>
                  <a:pt x="6382" y="18471"/>
                </a:lnTo>
                <a:cubicBezTo>
                  <a:pt x="6111" y="18471"/>
                  <a:pt x="5891" y="18689"/>
                  <a:pt x="5891" y="18957"/>
                </a:cubicBezTo>
                <a:cubicBezTo>
                  <a:pt x="5891" y="19226"/>
                  <a:pt x="6111" y="19443"/>
                  <a:pt x="6382" y="19443"/>
                </a:cubicBezTo>
                <a:lnTo>
                  <a:pt x="7364" y="19443"/>
                </a:lnTo>
                <a:cubicBezTo>
                  <a:pt x="7634" y="19443"/>
                  <a:pt x="7855" y="19226"/>
                  <a:pt x="7855" y="18957"/>
                </a:cubicBezTo>
                <a:cubicBezTo>
                  <a:pt x="7855" y="18689"/>
                  <a:pt x="7634" y="18471"/>
                  <a:pt x="7364" y="18471"/>
                </a:cubicBezTo>
                <a:moveTo>
                  <a:pt x="4418" y="9720"/>
                </a:moveTo>
                <a:lnTo>
                  <a:pt x="3436" y="9720"/>
                </a:lnTo>
                <a:cubicBezTo>
                  <a:pt x="3166" y="9720"/>
                  <a:pt x="2945" y="9937"/>
                  <a:pt x="2945" y="10206"/>
                </a:cubicBezTo>
                <a:cubicBezTo>
                  <a:pt x="2945" y="10475"/>
                  <a:pt x="3166" y="10692"/>
                  <a:pt x="3436" y="10692"/>
                </a:cubicBezTo>
                <a:lnTo>
                  <a:pt x="4418" y="10692"/>
                </a:lnTo>
                <a:cubicBezTo>
                  <a:pt x="4689" y="10692"/>
                  <a:pt x="4909" y="10475"/>
                  <a:pt x="4909" y="10206"/>
                </a:cubicBezTo>
                <a:cubicBezTo>
                  <a:pt x="4909" y="9937"/>
                  <a:pt x="4689" y="9720"/>
                  <a:pt x="4418" y="972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37" name="Shape 2790">
            <a:extLst>
              <a:ext uri="{FF2B5EF4-FFF2-40B4-BE49-F238E27FC236}">
                <a16:creationId xmlns:a16="http://schemas.microsoft.com/office/drawing/2014/main" id="{31C17146-50FC-4106-B43D-BE07F89F2B4F}"/>
              </a:ext>
            </a:extLst>
          </p:cNvPr>
          <p:cNvSpPr/>
          <p:nvPr/>
        </p:nvSpPr>
        <p:spPr>
          <a:xfrm>
            <a:off x="5711939" y="9710565"/>
            <a:ext cx="950876" cy="69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7550"/>
                </a:moveTo>
                <a:lnTo>
                  <a:pt x="10309" y="17550"/>
                </a:lnTo>
                <a:cubicBezTo>
                  <a:pt x="10580" y="17550"/>
                  <a:pt x="10800" y="17248"/>
                  <a:pt x="10800" y="16875"/>
                </a:cubicBezTo>
                <a:cubicBezTo>
                  <a:pt x="10800" y="16503"/>
                  <a:pt x="10580" y="16200"/>
                  <a:pt x="10309" y="16200"/>
                </a:cubicBezTo>
                <a:lnTo>
                  <a:pt x="3436" y="16200"/>
                </a:lnTo>
                <a:cubicBezTo>
                  <a:pt x="3166" y="16200"/>
                  <a:pt x="2945" y="16503"/>
                  <a:pt x="2945" y="16875"/>
                </a:cubicBezTo>
                <a:cubicBezTo>
                  <a:pt x="2945" y="17248"/>
                  <a:pt x="3166" y="17550"/>
                  <a:pt x="3436" y="17550"/>
                </a:cubicBezTo>
                <a:moveTo>
                  <a:pt x="3436" y="14850"/>
                </a:moveTo>
                <a:lnTo>
                  <a:pt x="12273" y="14850"/>
                </a:lnTo>
                <a:cubicBezTo>
                  <a:pt x="12544" y="14850"/>
                  <a:pt x="12764" y="14548"/>
                  <a:pt x="12764" y="14175"/>
                </a:cubicBezTo>
                <a:cubicBezTo>
                  <a:pt x="12764" y="13803"/>
                  <a:pt x="12544" y="13500"/>
                  <a:pt x="12273" y="13500"/>
                </a:cubicBezTo>
                <a:lnTo>
                  <a:pt x="3436" y="13500"/>
                </a:lnTo>
                <a:cubicBezTo>
                  <a:pt x="3166" y="13500"/>
                  <a:pt x="2945" y="13803"/>
                  <a:pt x="2945" y="14175"/>
                </a:cubicBezTo>
                <a:cubicBezTo>
                  <a:pt x="2945" y="14548"/>
                  <a:pt x="3166" y="14850"/>
                  <a:pt x="3436" y="14850"/>
                </a:cubicBezTo>
                <a:moveTo>
                  <a:pt x="20618" y="4050"/>
                </a:moveTo>
                <a:lnTo>
                  <a:pt x="982" y="40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4050"/>
                  <a:pt x="20618" y="4050"/>
                </a:cubicBezTo>
                <a:close/>
                <a:moveTo>
                  <a:pt x="20618" y="20250"/>
                </a:moveTo>
                <a:lnTo>
                  <a:pt x="982" y="20250"/>
                </a:lnTo>
                <a:lnTo>
                  <a:pt x="982" y="9450"/>
                </a:lnTo>
                <a:lnTo>
                  <a:pt x="20618" y="9450"/>
                </a:lnTo>
                <a:cubicBezTo>
                  <a:pt x="20618" y="94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16200" y="17550"/>
                </a:moveTo>
                <a:lnTo>
                  <a:pt x="18164" y="17550"/>
                </a:lnTo>
                <a:cubicBezTo>
                  <a:pt x="18434" y="17550"/>
                  <a:pt x="18655" y="17248"/>
                  <a:pt x="18655" y="16875"/>
                </a:cubicBezTo>
                <a:lnTo>
                  <a:pt x="18655" y="14175"/>
                </a:lnTo>
                <a:cubicBezTo>
                  <a:pt x="18655" y="13803"/>
                  <a:pt x="18434" y="13500"/>
                  <a:pt x="18164" y="13500"/>
                </a:cubicBezTo>
                <a:lnTo>
                  <a:pt x="16200" y="13500"/>
                </a:lnTo>
                <a:cubicBezTo>
                  <a:pt x="15929" y="13500"/>
                  <a:pt x="15709" y="13803"/>
                  <a:pt x="15709" y="14175"/>
                </a:cubicBezTo>
                <a:lnTo>
                  <a:pt x="15709" y="16875"/>
                </a:lnTo>
                <a:cubicBezTo>
                  <a:pt x="15709" y="17248"/>
                  <a:pt x="15929" y="17550"/>
                  <a:pt x="16200" y="1755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38" name="Freeform 141">
            <a:extLst>
              <a:ext uri="{FF2B5EF4-FFF2-40B4-BE49-F238E27FC236}">
                <a16:creationId xmlns:a16="http://schemas.microsoft.com/office/drawing/2014/main" id="{A902BE1F-21EE-46C6-BCEF-893931DCF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273" y="3809566"/>
            <a:ext cx="928984" cy="942157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D85EA1-BB11-4D82-BB7F-8857C88950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61" y="3304675"/>
            <a:ext cx="10363646" cy="77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/>
          <p:cNvSpPr>
            <a:spLocks noChangeAspect="1"/>
          </p:cNvSpPr>
          <p:nvPr/>
        </p:nvSpPr>
        <p:spPr>
          <a:xfrm>
            <a:off x="13170133" y="2523434"/>
            <a:ext cx="1027094" cy="1027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13170133" y="11363011"/>
            <a:ext cx="1027094" cy="10273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14393203" y="5441386"/>
            <a:ext cx="9365155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Bankszámlához kapcsolódik? Hitelkeret? Kamatkondíciók? Egyszerű? Biztonságos? Mobilfizetés? Külföldön is? Pénznem?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510774" y="4883040"/>
            <a:ext cx="3895618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MIT KÍNÁLNAK A BANKOK?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14393203" y="11794876"/>
            <a:ext cx="8037303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Az elvárásaink és a kínálat összevetése alapján megalapozottan tudunk bankkártyát választani.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10774" y="11236530"/>
            <a:ext cx="4766048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MÉRLEGELÉS, KÁRTYAVÁLASZTÁS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14393203" y="2970208"/>
            <a:ext cx="8037303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Vásárlás? Készpénzfelvétel? Itthon vagy külföldön?</a:t>
            </a:r>
            <a:b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Saját pénzből vagy hitelből is?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510774" y="2411862"/>
            <a:ext cx="5660524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MIRE AKARJUK HASZNÁLNI A KÁRTYÁT?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14393203" y="7912564"/>
            <a:ext cx="8037303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Éves kártyadíj? Készpénzfelvétel díja? Hitelkamat? Egyéb hiteldíjak? Betéti kamat?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510774" y="7354218"/>
            <a:ext cx="3172663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 MENNYIBE KERÜL?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3170133" y="7421124"/>
            <a:ext cx="1027094" cy="1027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13170133" y="4978619"/>
            <a:ext cx="1027094" cy="10273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613CD235-944A-4F0B-BC57-1C18FC0B65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88" r="13644" b="-88"/>
          <a:stretch/>
        </p:blipFill>
        <p:spPr>
          <a:xfrm>
            <a:off x="0" y="0"/>
            <a:ext cx="12168235" cy="13716000"/>
          </a:xfrm>
        </p:spPr>
      </p:pic>
      <p:sp>
        <p:nvSpPr>
          <p:cNvPr id="19" name="Shape 2557">
            <a:extLst>
              <a:ext uri="{FF2B5EF4-FFF2-40B4-BE49-F238E27FC236}">
                <a16:creationId xmlns:a16="http://schemas.microsoft.com/office/drawing/2014/main" id="{EB0690C7-1302-452B-A244-81B10F2EFD18}"/>
              </a:ext>
            </a:extLst>
          </p:cNvPr>
          <p:cNvSpPr/>
          <p:nvPr/>
        </p:nvSpPr>
        <p:spPr>
          <a:xfrm>
            <a:off x="13385822" y="2711911"/>
            <a:ext cx="618322" cy="618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0" name="Shape 2556">
            <a:extLst>
              <a:ext uri="{FF2B5EF4-FFF2-40B4-BE49-F238E27FC236}">
                <a16:creationId xmlns:a16="http://schemas.microsoft.com/office/drawing/2014/main" id="{F774B319-A0C3-4324-B3F3-9F1A4BEEED77}"/>
              </a:ext>
            </a:extLst>
          </p:cNvPr>
          <p:cNvSpPr/>
          <p:nvPr/>
        </p:nvSpPr>
        <p:spPr>
          <a:xfrm>
            <a:off x="13389578" y="5180284"/>
            <a:ext cx="618455" cy="618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1" name="Shape 2825">
            <a:extLst>
              <a:ext uri="{FF2B5EF4-FFF2-40B4-BE49-F238E27FC236}">
                <a16:creationId xmlns:a16="http://schemas.microsoft.com/office/drawing/2014/main" id="{98CB2FCD-1F72-4EEF-BAD4-E1DB1D54219C}"/>
              </a:ext>
            </a:extLst>
          </p:cNvPr>
          <p:cNvSpPr/>
          <p:nvPr/>
        </p:nvSpPr>
        <p:spPr>
          <a:xfrm>
            <a:off x="13426516" y="7709959"/>
            <a:ext cx="618323" cy="449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7550"/>
                </a:moveTo>
                <a:lnTo>
                  <a:pt x="12273" y="17550"/>
                </a:lnTo>
                <a:cubicBezTo>
                  <a:pt x="12001" y="17550"/>
                  <a:pt x="11782" y="17853"/>
                  <a:pt x="11782" y="18225"/>
                </a:cubicBezTo>
                <a:cubicBezTo>
                  <a:pt x="11782" y="18598"/>
                  <a:pt x="12001" y="18900"/>
                  <a:pt x="12273" y="18900"/>
                </a:cubicBezTo>
                <a:lnTo>
                  <a:pt x="13255" y="18900"/>
                </a:lnTo>
                <a:cubicBezTo>
                  <a:pt x="13526" y="18900"/>
                  <a:pt x="13745" y="18598"/>
                  <a:pt x="13745" y="18225"/>
                </a:cubicBezTo>
                <a:cubicBezTo>
                  <a:pt x="13745" y="17853"/>
                  <a:pt x="13526" y="17550"/>
                  <a:pt x="13255" y="17550"/>
                </a:cubicBezTo>
                <a:moveTo>
                  <a:pt x="10309" y="5400"/>
                </a:moveTo>
                <a:lnTo>
                  <a:pt x="9327" y="5400"/>
                </a:lnTo>
                <a:cubicBezTo>
                  <a:pt x="9056" y="5400"/>
                  <a:pt x="8836" y="5702"/>
                  <a:pt x="8836" y="6075"/>
                </a:cubicBezTo>
                <a:cubicBezTo>
                  <a:pt x="8836" y="6448"/>
                  <a:pt x="9056" y="6750"/>
                  <a:pt x="9327" y="6750"/>
                </a:cubicBezTo>
                <a:lnTo>
                  <a:pt x="10309" y="6750"/>
                </a:lnTo>
                <a:cubicBezTo>
                  <a:pt x="10580" y="6750"/>
                  <a:pt x="10800" y="6448"/>
                  <a:pt x="10800" y="6075"/>
                </a:cubicBezTo>
                <a:cubicBezTo>
                  <a:pt x="10800" y="5702"/>
                  <a:pt x="10580" y="5400"/>
                  <a:pt x="10309" y="5400"/>
                </a:cubicBezTo>
                <a:moveTo>
                  <a:pt x="16200" y="17550"/>
                </a:moveTo>
                <a:lnTo>
                  <a:pt x="15218" y="17550"/>
                </a:lnTo>
                <a:cubicBezTo>
                  <a:pt x="14947" y="17550"/>
                  <a:pt x="14727" y="17853"/>
                  <a:pt x="14727" y="18225"/>
                </a:cubicBezTo>
                <a:cubicBezTo>
                  <a:pt x="14727" y="18598"/>
                  <a:pt x="14947" y="18900"/>
                  <a:pt x="15218" y="18900"/>
                </a:cubicBezTo>
                <a:lnTo>
                  <a:pt x="16200" y="18900"/>
                </a:lnTo>
                <a:cubicBezTo>
                  <a:pt x="16471" y="18900"/>
                  <a:pt x="16691" y="18598"/>
                  <a:pt x="16691" y="18225"/>
                </a:cubicBezTo>
                <a:cubicBezTo>
                  <a:pt x="16691" y="17853"/>
                  <a:pt x="16471" y="17550"/>
                  <a:pt x="16200" y="17550"/>
                </a:cubicBezTo>
                <a:moveTo>
                  <a:pt x="13255" y="5400"/>
                </a:moveTo>
                <a:lnTo>
                  <a:pt x="12273" y="5400"/>
                </a:lnTo>
                <a:cubicBezTo>
                  <a:pt x="12001" y="5400"/>
                  <a:pt x="11782" y="5702"/>
                  <a:pt x="11782" y="6075"/>
                </a:cubicBezTo>
                <a:cubicBezTo>
                  <a:pt x="11782" y="6448"/>
                  <a:pt x="12001" y="6750"/>
                  <a:pt x="12273" y="6750"/>
                </a:cubicBezTo>
                <a:lnTo>
                  <a:pt x="13255" y="6750"/>
                </a:lnTo>
                <a:cubicBezTo>
                  <a:pt x="13526" y="6750"/>
                  <a:pt x="13745" y="6448"/>
                  <a:pt x="13745" y="6075"/>
                </a:cubicBezTo>
                <a:cubicBezTo>
                  <a:pt x="13745" y="5702"/>
                  <a:pt x="13526" y="5400"/>
                  <a:pt x="13255" y="5400"/>
                </a:cubicBezTo>
                <a:moveTo>
                  <a:pt x="10309" y="17550"/>
                </a:moveTo>
                <a:lnTo>
                  <a:pt x="9327" y="17550"/>
                </a:lnTo>
                <a:cubicBezTo>
                  <a:pt x="9056" y="17550"/>
                  <a:pt x="8836" y="17853"/>
                  <a:pt x="8836" y="18225"/>
                </a:cubicBezTo>
                <a:cubicBezTo>
                  <a:pt x="8836" y="18598"/>
                  <a:pt x="9056" y="18900"/>
                  <a:pt x="9327" y="18900"/>
                </a:cubicBezTo>
                <a:lnTo>
                  <a:pt x="10309" y="18900"/>
                </a:lnTo>
                <a:cubicBezTo>
                  <a:pt x="10580" y="18900"/>
                  <a:pt x="10800" y="18598"/>
                  <a:pt x="10800" y="18225"/>
                </a:cubicBezTo>
                <a:cubicBezTo>
                  <a:pt x="10800" y="17853"/>
                  <a:pt x="10580" y="17550"/>
                  <a:pt x="10309" y="17550"/>
                </a:cubicBezTo>
                <a:moveTo>
                  <a:pt x="4418" y="17550"/>
                </a:moveTo>
                <a:lnTo>
                  <a:pt x="3436" y="17550"/>
                </a:lnTo>
                <a:cubicBezTo>
                  <a:pt x="3165" y="17550"/>
                  <a:pt x="2945" y="1785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lnTo>
                  <a:pt x="4418" y="18900"/>
                </a:lnTo>
                <a:cubicBezTo>
                  <a:pt x="4690" y="18900"/>
                  <a:pt x="4909" y="18598"/>
                  <a:pt x="4909" y="18225"/>
                </a:cubicBezTo>
                <a:cubicBezTo>
                  <a:pt x="4909" y="17853"/>
                  <a:pt x="4690" y="17550"/>
                  <a:pt x="4418" y="17550"/>
                </a:cubicBezTo>
                <a:moveTo>
                  <a:pt x="15218" y="6750"/>
                </a:moveTo>
                <a:lnTo>
                  <a:pt x="16200" y="6750"/>
                </a:lnTo>
                <a:cubicBezTo>
                  <a:pt x="16471" y="6750"/>
                  <a:pt x="16691" y="6448"/>
                  <a:pt x="16691" y="6075"/>
                </a:cubicBezTo>
                <a:cubicBezTo>
                  <a:pt x="16691" y="5702"/>
                  <a:pt x="16471" y="5400"/>
                  <a:pt x="16200" y="5400"/>
                </a:cubicBezTo>
                <a:lnTo>
                  <a:pt x="15218" y="5400"/>
                </a:lnTo>
                <a:cubicBezTo>
                  <a:pt x="14947" y="5400"/>
                  <a:pt x="14727" y="5702"/>
                  <a:pt x="14727" y="6075"/>
                </a:cubicBezTo>
                <a:cubicBezTo>
                  <a:pt x="14727" y="6448"/>
                  <a:pt x="14947" y="6750"/>
                  <a:pt x="15218" y="6750"/>
                </a:cubicBezTo>
                <a:moveTo>
                  <a:pt x="20618" y="13500"/>
                </a:moveTo>
                <a:cubicBezTo>
                  <a:pt x="20618" y="14245"/>
                  <a:pt x="20178" y="14850"/>
                  <a:pt x="19636" y="14850"/>
                </a:cubicBezTo>
                <a:lnTo>
                  <a:pt x="16691" y="14850"/>
                </a:lnTo>
                <a:cubicBezTo>
                  <a:pt x="16149" y="14850"/>
                  <a:pt x="15709" y="14245"/>
                  <a:pt x="15709" y="13500"/>
                </a:cubicBezTo>
                <a:lnTo>
                  <a:pt x="15709" y="10800"/>
                </a:lnTo>
                <a:cubicBezTo>
                  <a:pt x="15709" y="10055"/>
                  <a:pt x="16149" y="9450"/>
                  <a:pt x="16691" y="9450"/>
                </a:cubicBezTo>
                <a:lnTo>
                  <a:pt x="19636" y="9450"/>
                </a:lnTo>
                <a:cubicBezTo>
                  <a:pt x="20178" y="9450"/>
                  <a:pt x="20618" y="10055"/>
                  <a:pt x="20618" y="10800"/>
                </a:cubicBezTo>
                <a:cubicBezTo>
                  <a:pt x="20618" y="10800"/>
                  <a:pt x="20618" y="13500"/>
                  <a:pt x="20618" y="13500"/>
                </a:cubicBezTo>
                <a:close/>
                <a:moveTo>
                  <a:pt x="18655" y="18900"/>
                </a:moveTo>
                <a:cubicBezTo>
                  <a:pt x="18655" y="19645"/>
                  <a:pt x="18214" y="20250"/>
                  <a:pt x="17673" y="20250"/>
                </a:cubicBezTo>
                <a:lnTo>
                  <a:pt x="1964" y="20250"/>
                </a:lnTo>
                <a:cubicBezTo>
                  <a:pt x="1422" y="20250"/>
                  <a:pt x="982" y="19645"/>
                  <a:pt x="982" y="18900"/>
                </a:cubicBezTo>
                <a:lnTo>
                  <a:pt x="982" y="5400"/>
                </a:lnTo>
                <a:cubicBezTo>
                  <a:pt x="982" y="4655"/>
                  <a:pt x="1422" y="4050"/>
                  <a:pt x="1964" y="4050"/>
                </a:cubicBezTo>
                <a:lnTo>
                  <a:pt x="17673" y="4050"/>
                </a:lnTo>
                <a:cubicBezTo>
                  <a:pt x="18214" y="4050"/>
                  <a:pt x="18655" y="4655"/>
                  <a:pt x="18655" y="5400"/>
                </a:cubicBezTo>
                <a:lnTo>
                  <a:pt x="18655" y="8100"/>
                </a:lnTo>
                <a:lnTo>
                  <a:pt x="16691" y="8100"/>
                </a:lnTo>
                <a:cubicBezTo>
                  <a:pt x="15606" y="8100"/>
                  <a:pt x="14727" y="9309"/>
                  <a:pt x="14727" y="10800"/>
                </a:cubicBezTo>
                <a:lnTo>
                  <a:pt x="14727" y="13500"/>
                </a:lnTo>
                <a:cubicBezTo>
                  <a:pt x="14727" y="14991"/>
                  <a:pt x="15606" y="16200"/>
                  <a:pt x="16691" y="16200"/>
                </a:cubicBezTo>
                <a:lnTo>
                  <a:pt x="18655" y="16200"/>
                </a:lnTo>
                <a:cubicBezTo>
                  <a:pt x="18655" y="16200"/>
                  <a:pt x="18655" y="18900"/>
                  <a:pt x="18655" y="18900"/>
                </a:cubicBezTo>
                <a:close/>
                <a:moveTo>
                  <a:pt x="982" y="2700"/>
                </a:moveTo>
                <a:cubicBezTo>
                  <a:pt x="982" y="1955"/>
                  <a:pt x="1422" y="1350"/>
                  <a:pt x="1964" y="1350"/>
                </a:cubicBezTo>
                <a:lnTo>
                  <a:pt x="17673" y="1350"/>
                </a:lnTo>
                <a:cubicBezTo>
                  <a:pt x="18214" y="1350"/>
                  <a:pt x="18655" y="1955"/>
                  <a:pt x="18655" y="2700"/>
                </a:cubicBezTo>
                <a:lnTo>
                  <a:pt x="18655" y="3075"/>
                </a:lnTo>
                <a:cubicBezTo>
                  <a:pt x="18365" y="2842"/>
                  <a:pt x="18032" y="2700"/>
                  <a:pt x="17673" y="2700"/>
                </a:cubicBezTo>
                <a:lnTo>
                  <a:pt x="1964" y="2700"/>
                </a:lnTo>
                <a:cubicBezTo>
                  <a:pt x="1604" y="2700"/>
                  <a:pt x="1271" y="2842"/>
                  <a:pt x="982" y="3075"/>
                </a:cubicBezTo>
                <a:cubicBezTo>
                  <a:pt x="982" y="3075"/>
                  <a:pt x="982" y="2700"/>
                  <a:pt x="982" y="2700"/>
                </a:cubicBezTo>
                <a:close/>
                <a:moveTo>
                  <a:pt x="19636" y="8100"/>
                </a:moveTo>
                <a:lnTo>
                  <a:pt x="19636" y="2700"/>
                </a:lnTo>
                <a:cubicBezTo>
                  <a:pt x="19636" y="1209"/>
                  <a:pt x="18757" y="0"/>
                  <a:pt x="17673" y="0"/>
                </a:cubicBez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391"/>
                  <a:pt x="19636" y="18900"/>
                </a:cubicBezTo>
                <a:lnTo>
                  <a:pt x="19636" y="16200"/>
                </a:lnTo>
                <a:cubicBezTo>
                  <a:pt x="20721" y="16200"/>
                  <a:pt x="21600" y="14991"/>
                  <a:pt x="21600" y="13500"/>
                </a:cubicBezTo>
                <a:lnTo>
                  <a:pt x="21600" y="10800"/>
                </a:lnTo>
                <a:cubicBezTo>
                  <a:pt x="21600" y="9309"/>
                  <a:pt x="20721" y="8100"/>
                  <a:pt x="19636" y="8100"/>
                </a:cubicBezTo>
                <a:moveTo>
                  <a:pt x="17182" y="11475"/>
                </a:moveTo>
                <a:cubicBezTo>
                  <a:pt x="16910" y="11475"/>
                  <a:pt x="16691" y="11777"/>
                  <a:pt x="16691" y="12150"/>
                </a:cubicBezTo>
                <a:cubicBezTo>
                  <a:pt x="16691" y="12523"/>
                  <a:pt x="16910" y="12825"/>
                  <a:pt x="17182" y="12825"/>
                </a:cubicBezTo>
                <a:cubicBezTo>
                  <a:pt x="17453" y="12825"/>
                  <a:pt x="17673" y="12523"/>
                  <a:pt x="17673" y="12150"/>
                </a:cubicBezTo>
                <a:cubicBezTo>
                  <a:pt x="17673" y="11777"/>
                  <a:pt x="17453" y="11475"/>
                  <a:pt x="17182" y="11475"/>
                </a:cubicBezTo>
                <a:moveTo>
                  <a:pt x="7364" y="17550"/>
                </a:moveTo>
                <a:lnTo>
                  <a:pt x="6382" y="17550"/>
                </a:lnTo>
                <a:cubicBezTo>
                  <a:pt x="6110" y="17550"/>
                  <a:pt x="5891" y="17853"/>
                  <a:pt x="5891" y="18225"/>
                </a:cubicBezTo>
                <a:cubicBezTo>
                  <a:pt x="5891" y="18598"/>
                  <a:pt x="6110" y="18900"/>
                  <a:pt x="6382" y="18900"/>
                </a:cubicBezTo>
                <a:lnTo>
                  <a:pt x="7364" y="18900"/>
                </a:lnTo>
                <a:cubicBezTo>
                  <a:pt x="7635" y="18900"/>
                  <a:pt x="7855" y="18598"/>
                  <a:pt x="7855" y="18225"/>
                </a:cubicBezTo>
                <a:cubicBezTo>
                  <a:pt x="7855" y="17853"/>
                  <a:pt x="7635" y="17550"/>
                  <a:pt x="7364" y="17550"/>
                </a:cubicBezTo>
                <a:moveTo>
                  <a:pt x="7364" y="5400"/>
                </a:moveTo>
                <a:lnTo>
                  <a:pt x="6382" y="5400"/>
                </a:lnTo>
                <a:cubicBezTo>
                  <a:pt x="6110" y="5400"/>
                  <a:pt x="5891" y="5702"/>
                  <a:pt x="5891" y="6075"/>
                </a:cubicBezTo>
                <a:cubicBezTo>
                  <a:pt x="5891" y="6448"/>
                  <a:pt x="6110" y="6750"/>
                  <a:pt x="6382" y="6750"/>
                </a:cubicBezTo>
                <a:lnTo>
                  <a:pt x="7364" y="6750"/>
                </a:lnTo>
                <a:cubicBezTo>
                  <a:pt x="7635" y="6750"/>
                  <a:pt x="7855" y="6448"/>
                  <a:pt x="7855" y="6075"/>
                </a:cubicBezTo>
                <a:cubicBezTo>
                  <a:pt x="7855" y="5702"/>
                  <a:pt x="7635" y="5400"/>
                  <a:pt x="7364" y="5400"/>
                </a:cubicBezTo>
                <a:moveTo>
                  <a:pt x="4418" y="5400"/>
                </a:moveTo>
                <a:lnTo>
                  <a:pt x="3436" y="5400"/>
                </a:lnTo>
                <a:cubicBezTo>
                  <a:pt x="3165" y="5400"/>
                  <a:pt x="2945" y="5702"/>
                  <a:pt x="2945" y="6075"/>
                </a:cubicBezTo>
                <a:cubicBezTo>
                  <a:pt x="2945" y="6448"/>
                  <a:pt x="3165" y="6750"/>
                  <a:pt x="3436" y="6750"/>
                </a:cubicBezTo>
                <a:lnTo>
                  <a:pt x="4418" y="6750"/>
                </a:lnTo>
                <a:cubicBezTo>
                  <a:pt x="4690" y="6750"/>
                  <a:pt x="4909" y="6448"/>
                  <a:pt x="4909" y="6075"/>
                </a:cubicBezTo>
                <a:cubicBezTo>
                  <a:pt x="4909" y="5702"/>
                  <a:pt x="4690" y="5400"/>
                  <a:pt x="4418" y="54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2" name="Freeform 33">
            <a:extLst>
              <a:ext uri="{FF2B5EF4-FFF2-40B4-BE49-F238E27FC236}">
                <a16:creationId xmlns:a16="http://schemas.microsoft.com/office/drawing/2014/main" id="{C5EB9141-30F5-41F0-830D-60772CB99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4344" y="11627227"/>
            <a:ext cx="609800" cy="498927"/>
          </a:xfrm>
          <a:custGeom>
            <a:avLst/>
            <a:gdLst>
              <a:gd name="T0" fmla="*/ 604 w 649"/>
              <a:gd name="T1" fmla="*/ 30 h 531"/>
              <a:gd name="T2" fmla="*/ 604 w 649"/>
              <a:gd name="T3" fmla="*/ 30 h 531"/>
              <a:gd name="T4" fmla="*/ 501 w 649"/>
              <a:gd name="T5" fmla="*/ 30 h 531"/>
              <a:gd name="T6" fmla="*/ 207 w 649"/>
              <a:gd name="T7" fmla="*/ 324 h 531"/>
              <a:gd name="T8" fmla="*/ 148 w 649"/>
              <a:gd name="T9" fmla="*/ 251 h 531"/>
              <a:gd name="T10" fmla="*/ 30 w 649"/>
              <a:gd name="T11" fmla="*/ 251 h 531"/>
              <a:gd name="T12" fmla="*/ 30 w 649"/>
              <a:gd name="T13" fmla="*/ 369 h 531"/>
              <a:gd name="T14" fmla="*/ 162 w 649"/>
              <a:gd name="T15" fmla="*/ 486 h 531"/>
              <a:gd name="T16" fmla="*/ 266 w 649"/>
              <a:gd name="T17" fmla="*/ 486 h 531"/>
              <a:gd name="T18" fmla="*/ 604 w 649"/>
              <a:gd name="T19" fmla="*/ 148 h 531"/>
              <a:gd name="T20" fmla="*/ 604 w 649"/>
              <a:gd name="T21" fmla="*/ 30 h 531"/>
              <a:gd name="T22" fmla="*/ 575 w 649"/>
              <a:gd name="T23" fmla="*/ 118 h 531"/>
              <a:gd name="T24" fmla="*/ 575 w 649"/>
              <a:gd name="T25" fmla="*/ 118 h 531"/>
              <a:gd name="T26" fmla="*/ 236 w 649"/>
              <a:gd name="T27" fmla="*/ 457 h 531"/>
              <a:gd name="T28" fmla="*/ 192 w 649"/>
              <a:gd name="T29" fmla="*/ 457 h 531"/>
              <a:gd name="T30" fmla="*/ 59 w 649"/>
              <a:gd name="T31" fmla="*/ 324 h 531"/>
              <a:gd name="T32" fmla="*/ 59 w 649"/>
              <a:gd name="T33" fmla="*/ 280 h 531"/>
              <a:gd name="T34" fmla="*/ 118 w 649"/>
              <a:gd name="T35" fmla="*/ 280 h 531"/>
              <a:gd name="T36" fmla="*/ 207 w 649"/>
              <a:gd name="T37" fmla="*/ 369 h 531"/>
              <a:gd name="T38" fmla="*/ 530 w 649"/>
              <a:gd name="T39" fmla="*/ 59 h 531"/>
              <a:gd name="T40" fmla="*/ 575 w 649"/>
              <a:gd name="T41" fmla="*/ 59 h 531"/>
              <a:gd name="T42" fmla="*/ 575 w 649"/>
              <a:gd name="T43" fmla="*/ 118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356B9059-6922-4B7C-9E90-36DC20535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7" y="12523861"/>
            <a:ext cx="3948673" cy="71933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7B9EDC4-E85B-4E3A-9790-5899475DC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7043" y="9212344"/>
            <a:ext cx="8704220" cy="1739636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DC373316-829F-4433-85F6-0E7DEC7533A4}"/>
              </a:ext>
            </a:extLst>
          </p:cNvPr>
          <p:cNvSpPr/>
          <p:nvPr/>
        </p:nvSpPr>
        <p:spPr>
          <a:xfrm>
            <a:off x="16893798" y="9907630"/>
            <a:ext cx="39308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600" dirty="0">
                <a:solidFill>
                  <a:srgbClr val="B61336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bit.ly/</a:t>
            </a:r>
            <a:r>
              <a:rPr lang="hu-HU" sz="6600" dirty="0" err="1">
                <a:solidFill>
                  <a:srgbClr val="B61336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szvp</a:t>
            </a:r>
            <a:endParaRPr lang="hu-HU" sz="6600" dirty="0">
              <a:solidFill>
                <a:srgbClr val="B61336"/>
              </a:solidFill>
            </a:endParaRPr>
          </a:p>
        </p:txBody>
      </p:sp>
      <p:sp>
        <p:nvSpPr>
          <p:cNvPr id="26" name="TextBox 43">
            <a:extLst>
              <a:ext uri="{FF2B5EF4-FFF2-40B4-BE49-F238E27FC236}">
                <a16:creationId xmlns:a16="http://schemas.microsoft.com/office/drawing/2014/main" id="{DD97F8A6-B390-4D39-807A-98310C3B1D64}"/>
              </a:ext>
            </a:extLst>
          </p:cNvPr>
          <p:cNvSpPr txBox="1"/>
          <p:nvPr/>
        </p:nvSpPr>
        <p:spPr>
          <a:xfrm>
            <a:off x="13111002" y="915041"/>
            <a:ext cx="730680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3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BANK, BANKSZÁMLA, BANKKÁRTYA</a:t>
            </a:r>
            <a:endParaRPr lang="en-US" sz="3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9" name="Picture 2" descr="Képtalálat a következőre: „pénz7 logo”">
            <a:extLst>
              <a:ext uri="{FF2B5EF4-FFF2-40B4-BE49-F238E27FC236}">
                <a16:creationId xmlns:a16="http://schemas.microsoft.com/office/drawing/2014/main" id="{6691A893-FF49-436E-A886-88AC0E36D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22973" r="15459" b="22824"/>
          <a:stretch/>
        </p:blipFill>
        <p:spPr bwMode="auto">
          <a:xfrm>
            <a:off x="22282483" y="11960790"/>
            <a:ext cx="1729703" cy="134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5D256145-D3B9-4B40-8B8A-05202FB6A7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9" y="12126154"/>
            <a:ext cx="2548138" cy="1253096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52AF23C9-593C-4FEB-A3C3-86064786562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11" y="12583270"/>
            <a:ext cx="3505395" cy="71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6063" y="1575574"/>
            <a:ext cx="9234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b="1" dirty="0">
                <a:solidFill>
                  <a:srgbClr val="27B5A9"/>
                </a:solidFill>
                <a:latin typeface="Lato Black" charset="0"/>
                <a:ea typeface="Lato Black" charset="0"/>
                <a:cs typeface="Lato Black" charset="0"/>
              </a:rPr>
              <a:t>Bankkártyás fizetés</a:t>
            </a:r>
            <a: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/>
            </a:r>
            <a:b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– biztonsági tippek</a:t>
            </a:r>
            <a:endParaRPr lang="en-US" sz="72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422" y="4268692"/>
            <a:ext cx="9534315" cy="7054202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Soha ne tartsuk a PIN kódunkat felírva a bankkártya közelében!</a:t>
            </a:r>
            <a:endParaRPr lang="en-US" sz="4800" b="1" dirty="0">
              <a:latin typeface="Lato Light" charset="0"/>
              <a:ea typeface="Lato Light" charset="0"/>
              <a:cs typeface="Lato Light" charset="0"/>
            </a:endParaRPr>
          </a:p>
          <a:p>
            <a:endParaRPr lang="en-US" sz="60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latin typeface="Lato Light" charset="0"/>
                <a:ea typeface="Lato Light" charset="0"/>
                <a:cs typeface="Lato Light" charset="0"/>
              </a:rPr>
              <a:t>M</a:t>
            </a: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indig</a:t>
            </a:r>
            <a:r>
              <a:rPr lang="en-US" sz="48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4800" b="1" dirty="0" err="1">
                <a:latin typeface="Lato Light" charset="0"/>
                <a:ea typeface="Lato Light" charset="0"/>
                <a:cs typeface="Lato Light" charset="0"/>
              </a:rPr>
              <a:t>takarjuk</a:t>
            </a:r>
            <a:r>
              <a:rPr lang="en-US" sz="4800" b="1" dirty="0">
                <a:latin typeface="Lato Light" charset="0"/>
                <a:ea typeface="Lato Light" charset="0"/>
                <a:cs typeface="Lato Light" charset="0"/>
              </a:rPr>
              <a:t> a PIN </a:t>
            </a:r>
            <a:r>
              <a:rPr lang="en-US" sz="4800" b="1" dirty="0" err="1">
                <a:latin typeface="Lato Light" charset="0"/>
                <a:ea typeface="Lato Light" charset="0"/>
                <a:cs typeface="Lato Light" charset="0"/>
              </a:rPr>
              <a:t>kódunkat</a:t>
            </a: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!</a:t>
            </a:r>
          </a:p>
          <a:p>
            <a:endParaRPr lang="hu-HU" sz="48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Ha bármilyen gyanús jelenséget észlelünk kártyás fizetés során, azonnal hívjuk a bankunkat és jelentsük!</a:t>
            </a:r>
            <a:endParaRPr lang="en-US" sz="4800" b="1" dirty="0"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101D1434-165C-4DEB-BF7C-261CA22026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43" y="1842732"/>
            <a:ext cx="13894707" cy="9260515"/>
          </a:xfrm>
        </p:spPr>
      </p:pic>
    </p:spTree>
    <p:extLst>
      <p:ext uri="{BB962C8B-B14F-4D97-AF65-F5344CB8AC3E}">
        <p14:creationId xmlns:p14="http://schemas.microsoft.com/office/powerpoint/2010/main" val="40219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760591" y="1992668"/>
            <a:ext cx="83984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b="1" dirty="0">
                <a:solidFill>
                  <a:srgbClr val="27B5A9"/>
                </a:solidFill>
                <a:latin typeface="Lato Black" charset="0"/>
                <a:ea typeface="Lato Black" charset="0"/>
                <a:cs typeface="Lato Black" charset="0"/>
              </a:rPr>
              <a:t>Bankkártyás fizetés</a:t>
            </a:r>
            <a: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/>
            </a:r>
            <a:b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– biztonsági tippek</a:t>
            </a:r>
            <a:endParaRPr lang="en-US" sz="72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54093" y="4798078"/>
            <a:ext cx="8671118" cy="6890055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Soha ne tévesszük szem elől a bankkártyánkat és ne tartsuk olyan helyen, ahol jól látható!</a:t>
            </a:r>
            <a:endParaRPr lang="en-US" sz="4400" b="1" dirty="0">
              <a:latin typeface="Lato Light" charset="0"/>
              <a:ea typeface="Lato Light" charset="0"/>
              <a:cs typeface="Lato Light" charset="0"/>
            </a:endParaRPr>
          </a:p>
          <a:p>
            <a:pPr>
              <a:lnSpc>
                <a:spcPts val="4040"/>
              </a:lnSpc>
            </a:pPr>
            <a:endParaRPr lang="hu-HU" sz="44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Online </a:t>
            </a:r>
            <a:r>
              <a:rPr lang="hu-HU" sz="4400" b="1" dirty="0" err="1">
                <a:latin typeface="Lato Light" charset="0"/>
                <a:ea typeface="Lato Light" charset="0"/>
                <a:cs typeface="Lato Light" charset="0"/>
              </a:rPr>
              <a:t>bankoláshoz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 használjunk biztonsági </a:t>
            </a:r>
            <a:r>
              <a:rPr lang="hu-HU" sz="4400" b="1" dirty="0" err="1">
                <a:latin typeface="Lato Light" charset="0"/>
                <a:ea typeface="Lato Light" charset="0"/>
                <a:cs typeface="Lato Light" charset="0"/>
              </a:rPr>
              <a:t>sms-t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, az internetes vásárlásokhoz pedig  webkártyát!</a:t>
            </a:r>
            <a:br>
              <a:rPr lang="hu-HU" sz="4400" b="1" dirty="0">
                <a:latin typeface="Lato Light" charset="0"/>
                <a:ea typeface="Lato Light" charset="0"/>
                <a:cs typeface="Lato Light" charset="0"/>
              </a:rPr>
            </a:br>
            <a:endParaRPr lang="hu-HU" sz="44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G</a:t>
            </a:r>
            <a:r>
              <a:rPr lang="en-US" sz="4400" b="1" dirty="0" err="1">
                <a:latin typeface="Lato Light" charset="0"/>
                <a:ea typeface="Lato Light" charset="0"/>
                <a:cs typeface="Lato Light" charset="0"/>
              </a:rPr>
              <a:t>ondoskodjunk</a:t>
            </a:r>
            <a:r>
              <a:rPr lang="en-US" sz="44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a szoftverek naprakészségéről és </a:t>
            </a:r>
            <a:r>
              <a:rPr lang="en-US" sz="4400" b="1" dirty="0">
                <a:latin typeface="Lato Light" charset="0"/>
                <a:ea typeface="Lato Light" charset="0"/>
                <a:cs typeface="Lato Light" charset="0"/>
              </a:rPr>
              <a:t>a </a:t>
            </a:r>
            <a:r>
              <a:rPr lang="en-US" sz="4400" b="1" dirty="0" err="1">
                <a:latin typeface="Lato Light" charset="0"/>
                <a:ea typeface="Lato Light" charset="0"/>
                <a:cs typeface="Lato Light" charset="0"/>
              </a:rPr>
              <a:t>megfelelő</a:t>
            </a:r>
            <a:r>
              <a:rPr lang="en-US" sz="44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4400" b="1" dirty="0" err="1">
                <a:latin typeface="Lato Light" charset="0"/>
                <a:ea typeface="Lato Light" charset="0"/>
                <a:cs typeface="Lato Light" charset="0"/>
              </a:rPr>
              <a:t>vírusvédelemről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!</a:t>
            </a:r>
          </a:p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endParaRPr lang="en-US" sz="4400" b="1" dirty="0"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101D1434-165C-4DEB-BF7C-261CA22026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740"/>
            <a:ext cx="13894707" cy="8426499"/>
          </a:xfr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2E70313-4099-4B1B-98FF-60F86631D9B0}"/>
              </a:ext>
            </a:extLst>
          </p:cNvPr>
          <p:cNvSpPr txBox="1"/>
          <p:nvPr/>
        </p:nvSpPr>
        <p:spPr>
          <a:xfrm>
            <a:off x="8903368" y="882315"/>
            <a:ext cx="914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900" dirty="0">
                <a:solidFill>
                  <a:srgbClr val="FF0000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427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helye 14">
            <a:extLst>
              <a:ext uri="{FF2B5EF4-FFF2-40B4-BE49-F238E27FC236}">
                <a16:creationId xmlns:a16="http://schemas.microsoft.com/office/drawing/2014/main" id="{29156409-7306-4907-99F0-56EDBB74EB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1" r="15711"/>
          <a:stretch>
            <a:fillRect/>
          </a:stretch>
        </p:blipFill>
        <p:spPr/>
      </p:pic>
      <p:pic>
        <p:nvPicPr>
          <p:cNvPr id="13" name="Kép helye 12">
            <a:extLst>
              <a:ext uri="{FF2B5EF4-FFF2-40B4-BE49-F238E27FC236}">
                <a16:creationId xmlns:a16="http://schemas.microsoft.com/office/drawing/2014/main" id="{C27E9A7B-6C8C-458D-9BFE-22942F57481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0" r="27240"/>
          <a:stretch>
            <a:fillRect/>
          </a:stretch>
        </p:blipFill>
        <p:spPr/>
      </p:pic>
      <p:pic>
        <p:nvPicPr>
          <p:cNvPr id="11" name="Kép helye 10">
            <a:extLst>
              <a:ext uri="{FF2B5EF4-FFF2-40B4-BE49-F238E27FC236}">
                <a16:creationId xmlns:a16="http://schemas.microsoft.com/office/drawing/2014/main" id="{3928D613-49D9-44DF-ADD2-C198E5C84F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" b="1182"/>
          <a:stretch>
            <a:fillRect/>
          </a:stretch>
        </p:blipFill>
        <p:spPr/>
      </p:pic>
      <p:sp>
        <p:nvSpPr>
          <p:cNvPr id="24" name="Rectangle 23"/>
          <p:cNvSpPr/>
          <p:nvPr/>
        </p:nvSpPr>
        <p:spPr>
          <a:xfrm>
            <a:off x="11176001" y="4268439"/>
            <a:ext cx="4401247" cy="64262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937605" y="4268439"/>
            <a:ext cx="4440045" cy="6426200"/>
          </a:xfrm>
          <a:prstGeom prst="rect">
            <a:avLst/>
          </a:prstGeom>
          <a:solidFill>
            <a:schemeClr val="accent3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5570200" y="4268439"/>
            <a:ext cx="4360357" cy="6426200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4268439"/>
            <a:ext cx="11176000" cy="6426200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 bwMode="auto">
          <a:xfrm>
            <a:off x="3795556" y="5042262"/>
            <a:ext cx="3101811" cy="10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8500"/>
              </a:lnSpc>
            </a:pPr>
            <a:r>
              <a:rPr lang="en-US" sz="4400" b="1" spc="50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  <a:sym typeface="Bebas Neue" charset="0"/>
              </a:rPr>
              <a:t>SERVICES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577513" y="6556136"/>
            <a:ext cx="7575550" cy="2271458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Frequently, your initial font choice is taken out of your awesome hands also we are companies often specify a typeface, or even a set of fonts,  part of their brand guides However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18656" y="9334416"/>
            <a:ext cx="3836307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MARCO MICHELLI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8015" y="980320"/>
            <a:ext cx="1440166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Hogyan fizess a mobiloddal?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2898" y="2967970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8793422" y="2132137"/>
            <a:ext cx="6832004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Így mindig nálad lehet a</a:t>
            </a:r>
            <a:r>
              <a:rPr lang="en-US" sz="3100" dirty="0">
                <a:latin typeface="Lato Light"/>
                <a:cs typeface="Lato Light"/>
              </a:rPr>
              <a:t>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”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pé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n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ztárcád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”.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0147991" y="8040103"/>
            <a:ext cx="3900744" cy="11828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Biometrikus</a:t>
            </a: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azonosítási lehetőségek</a:t>
            </a:r>
            <a:endParaRPr lang="en-US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094783" y="6185964"/>
            <a:ext cx="4007828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Még nagyobb</a:t>
            </a:r>
            <a:b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</a:br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biztonság</a:t>
            </a:r>
            <a:endParaRPr lang="en-US" sz="4000" b="1" cap="all" dirty="0">
              <a:solidFill>
                <a:schemeClr val="bg1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15832880" y="7995499"/>
            <a:ext cx="3900744" cy="169578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mobiltelefonunk mellett pl. akár az okosóránkkal</a:t>
            </a:r>
            <a:b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is fizethetünk</a:t>
            </a:r>
            <a:endParaRPr lang="en-US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308662" y="6185964"/>
            <a:ext cx="2949846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Viselhető</a:t>
            </a:r>
            <a:b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</a:br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eszközök</a:t>
            </a:r>
            <a:endParaRPr lang="en-US" sz="4000" b="1" cap="all" dirty="0">
              <a:solidFill>
                <a:schemeClr val="bg1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1436140" y="7995499"/>
            <a:ext cx="3900744" cy="169578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legtöbb hazai mobiltárca </a:t>
            </a:r>
            <a:r>
              <a:rPr lang="hu-HU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virtualizált</a:t>
            </a: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bankkártyát használ</a:t>
            </a:r>
            <a:endParaRPr lang="en-US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002489" y="6185964"/>
            <a:ext cx="2768708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Virtuális</a:t>
            </a:r>
            <a:b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</a:br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kártya</a:t>
            </a:r>
            <a:endParaRPr lang="en-US" sz="4000" b="1" cap="all" dirty="0">
              <a:solidFill>
                <a:schemeClr val="bg1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pic>
        <p:nvPicPr>
          <p:cNvPr id="36" name="Kép helye 35">
            <a:extLst>
              <a:ext uri="{FF2B5EF4-FFF2-40B4-BE49-F238E27FC236}">
                <a16:creationId xmlns:a16="http://schemas.microsoft.com/office/drawing/2014/main" id="{3BBDBC35-B595-4B66-B96F-915CE50348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" b="1159"/>
          <a:stretch/>
        </p:blipFill>
        <p:spPr>
          <a:xfrm>
            <a:off x="0" y="4268788"/>
            <a:ext cx="11176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arallelogram 55"/>
          <p:cNvSpPr/>
          <p:nvPr/>
        </p:nvSpPr>
        <p:spPr>
          <a:xfrm rot="6821063" flipV="1">
            <a:off x="14482790" y="4910904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25" name="TextBox 24"/>
          <p:cNvSpPr txBox="1"/>
          <p:nvPr/>
        </p:nvSpPr>
        <p:spPr>
          <a:xfrm>
            <a:off x="5663690" y="483017"/>
            <a:ext cx="1305033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Azonnali fizetési rendszer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0304247" y="1634834"/>
            <a:ext cx="3810344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2020.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március 2-től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2" name="Parallelogram 1"/>
          <p:cNvSpPr/>
          <p:nvPr/>
        </p:nvSpPr>
        <p:spPr>
          <a:xfrm rot="6982620" flipV="1">
            <a:off x="14439589" y="5179033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69" name="Parallelogram 68"/>
          <p:cNvSpPr/>
          <p:nvPr/>
        </p:nvSpPr>
        <p:spPr>
          <a:xfrm rot="6821063" flipV="1">
            <a:off x="14482790" y="762650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72" name="Parallelogram 71"/>
          <p:cNvSpPr/>
          <p:nvPr/>
        </p:nvSpPr>
        <p:spPr>
          <a:xfrm rot="6982620" flipV="1">
            <a:off x="14439589" y="1030779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79" name="Rectangle 78"/>
          <p:cNvSpPr/>
          <p:nvPr/>
        </p:nvSpPr>
        <p:spPr>
          <a:xfrm>
            <a:off x="15408142" y="8631601"/>
            <a:ext cx="7664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Fizetési kérelem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919135" y="4923487"/>
            <a:ext cx="9153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Telefonszám, adószám, e-mail</a:t>
            </a:r>
            <a:endParaRPr lang="en-US" sz="44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4517690" y="4088097"/>
            <a:ext cx="7215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Másodlagos azonosítók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2" name="Parallelogram 91"/>
          <p:cNvSpPr/>
          <p:nvPr/>
        </p:nvSpPr>
        <p:spPr>
          <a:xfrm rot="6821063" flipV="1">
            <a:off x="3208178" y="4910904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3" name="Parallelogram 92"/>
          <p:cNvSpPr/>
          <p:nvPr/>
        </p:nvSpPr>
        <p:spPr>
          <a:xfrm rot="6982620" flipV="1">
            <a:off x="3164977" y="5179033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5" name="Parallelogram 94"/>
          <p:cNvSpPr/>
          <p:nvPr/>
        </p:nvSpPr>
        <p:spPr>
          <a:xfrm rot="6821063" flipV="1">
            <a:off x="3208178" y="762650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6" name="Parallelogram 95"/>
          <p:cNvSpPr/>
          <p:nvPr/>
        </p:nvSpPr>
        <p:spPr>
          <a:xfrm rot="6982620" flipV="1">
            <a:off x="3164977" y="1030779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9" name="Rectangle 98"/>
          <p:cNvSpPr/>
          <p:nvPr/>
        </p:nvSpPr>
        <p:spPr>
          <a:xfrm>
            <a:off x="3099937" y="8631601"/>
            <a:ext cx="7007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Pár másodperc időigény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543275" y="4838447"/>
            <a:ext cx="7300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Folyamatos működés</a:t>
            </a:r>
            <a:endParaRPr lang="en-US" sz="44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984885" y="4067345"/>
            <a:ext cx="3237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24/7/365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CD5D492-1856-4A9E-9F7D-DF7DDFBFFF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58" y="2470666"/>
            <a:ext cx="11245333" cy="11245333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6044382" y="483017"/>
            <a:ext cx="12288905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TOP 3 </a:t>
            </a:r>
            <a:r>
              <a:rPr lang="en-US" sz="8800" b="1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biztonsági</a:t>
            </a:r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8800" b="1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tanács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25" name="Subtitle 2"/>
          <p:cNvSpPr txBox="1">
            <a:spLocks/>
          </p:cNvSpPr>
          <p:nvPr/>
        </p:nvSpPr>
        <p:spPr>
          <a:xfrm>
            <a:off x="9377711" y="1634834"/>
            <a:ext cx="5663415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Így használd az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okostelefonod!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9707686" y="3719816"/>
            <a:ext cx="3776996" cy="206210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Figyelj oda,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hol töltöd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 készülékedet!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18042084" y="3511227"/>
            <a:ext cx="14350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400" dirty="0">
                <a:solidFill>
                  <a:schemeClr val="accent2"/>
                </a:solidFill>
                <a:latin typeface="Lato Black" charset="0"/>
                <a:ea typeface="Lato Black" charset="0"/>
                <a:cs typeface="Lato Black" charset="0"/>
              </a:rPr>
              <a:t>02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17525931" y="9830214"/>
            <a:ext cx="3597460" cy="286232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Védd</a:t>
            </a: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úgy</a:t>
            </a:r>
            <a:endParaRPr lang="hu-HU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00"/>
              </a:spcAft>
            </a:pP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 </a:t>
            </a: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mobilodat</a:t>
            </a: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00"/>
              </a:spcAft>
            </a:pP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mint a</a:t>
            </a:r>
            <a:endParaRPr lang="hu-HU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00"/>
              </a:spcAft>
            </a:pP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pénztárcádat</a:t>
            </a: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!</a:t>
            </a:r>
          </a:p>
          <a:p>
            <a:pPr>
              <a:spcAft>
                <a:spcPts val="600"/>
              </a:spcAft>
            </a:pP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5841747" y="9651360"/>
            <a:ext cx="14350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400" dirty="0">
                <a:solidFill>
                  <a:schemeClr val="accent3"/>
                </a:solidFill>
                <a:latin typeface="Lato Black" charset="0"/>
                <a:ea typeface="Lato Black" charset="0"/>
                <a:cs typeface="Lato Black" charset="0"/>
              </a:rPr>
              <a:t>03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515577" y="5313418"/>
            <a:ext cx="5525346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MINDIG HIVATALOS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appokat használj!</a:t>
            </a: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6196011" y="5084248"/>
            <a:ext cx="14350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400" dirty="0">
                <a:solidFill>
                  <a:schemeClr val="accent1"/>
                </a:solidFill>
                <a:latin typeface="Lato Black" charset="0"/>
                <a:ea typeface="Lato Black" charset="0"/>
                <a:cs typeface="Lato Black" charset="0"/>
              </a:rPr>
              <a:t>01</a:t>
            </a:r>
          </a:p>
        </p:txBody>
      </p:sp>
      <p:grpSp>
        <p:nvGrpSpPr>
          <p:cNvPr id="247" name="Group 246"/>
          <p:cNvGrpSpPr/>
          <p:nvPr/>
        </p:nvGrpSpPr>
        <p:grpSpPr>
          <a:xfrm>
            <a:off x="7584544" y="5764569"/>
            <a:ext cx="2494914" cy="1991559"/>
            <a:chOff x="5575610" y="3362252"/>
            <a:chExt cx="2494914" cy="1991559"/>
          </a:xfrm>
        </p:grpSpPr>
        <p:cxnSp>
          <p:nvCxnSpPr>
            <p:cNvPr id="248" name="Straight Connector 247"/>
            <p:cNvCxnSpPr/>
            <p:nvPr/>
          </p:nvCxnSpPr>
          <p:spPr>
            <a:xfrm>
              <a:off x="6242135" y="3362252"/>
              <a:ext cx="1828389" cy="1991559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575610" y="3367668"/>
              <a:ext cx="68822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Group 262"/>
          <p:cNvGrpSpPr/>
          <p:nvPr/>
        </p:nvGrpSpPr>
        <p:grpSpPr>
          <a:xfrm flipH="1">
            <a:off x="14726668" y="4243362"/>
            <a:ext cx="3135856" cy="2260247"/>
            <a:chOff x="5265494" y="3362252"/>
            <a:chExt cx="2137865" cy="2260247"/>
          </a:xfrm>
        </p:grpSpPr>
        <p:cxnSp>
          <p:nvCxnSpPr>
            <p:cNvPr id="264" name="Straight Connector 263"/>
            <p:cNvCxnSpPr/>
            <p:nvPr/>
          </p:nvCxnSpPr>
          <p:spPr>
            <a:xfrm>
              <a:off x="6242135" y="3362252"/>
              <a:ext cx="1161224" cy="2260247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5265494" y="3367668"/>
              <a:ext cx="998342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 flipH="1" flipV="1">
            <a:off x="12138847" y="9389889"/>
            <a:ext cx="3657446" cy="1019658"/>
            <a:chOff x="5590820" y="3356648"/>
            <a:chExt cx="2493459" cy="1198198"/>
          </a:xfrm>
        </p:grpSpPr>
        <p:cxnSp>
          <p:nvCxnSpPr>
            <p:cNvPr id="273" name="Straight Connector 272"/>
            <p:cNvCxnSpPr/>
            <p:nvPr/>
          </p:nvCxnSpPr>
          <p:spPr>
            <a:xfrm>
              <a:off x="6591987" y="3357904"/>
              <a:ext cx="1492292" cy="11969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5590820" y="3356648"/>
              <a:ext cx="101554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Képtalálat a következőre: „app store google play logo”">
            <a:extLst>
              <a:ext uri="{FF2B5EF4-FFF2-40B4-BE49-F238E27FC236}">
                <a16:creationId xmlns:a16="http://schemas.microsoft.com/office/drawing/2014/main" id="{DB692130-4BB7-4098-A57A-B23D1F2A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30" y="6760348"/>
            <a:ext cx="3610276" cy="22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843975D-58C3-41E8-AAE4-F9C4740A3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984" y="9899183"/>
            <a:ext cx="2011556" cy="29962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5D21106-C9EF-48A5-9902-4F2A40295F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842" y="4867311"/>
            <a:ext cx="5957017" cy="374815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175F138-4C28-4710-9371-2EAC52B6E5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86564" r="14188"/>
          <a:stretch/>
        </p:blipFill>
        <p:spPr>
          <a:xfrm>
            <a:off x="0" y="12696263"/>
            <a:ext cx="9753600" cy="100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80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036D7FBB-3C63-4733-9903-B6722E9450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4"/>
            <a:ext cx="24377649" cy="13620731"/>
          </a:xfrm>
        </p:spPr>
      </p:pic>
      <p:sp>
        <p:nvSpPr>
          <p:cNvPr id="12" name="Rectangle 11"/>
          <p:cNvSpPr/>
          <p:nvPr/>
        </p:nvSpPr>
        <p:spPr>
          <a:xfrm>
            <a:off x="0" y="0"/>
            <a:ext cx="24377651" cy="13716000"/>
          </a:xfrm>
          <a:prstGeom prst="rect">
            <a:avLst/>
          </a:prstGeom>
          <a:solidFill>
            <a:schemeClr val="accent6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59466" y="3907735"/>
            <a:ext cx="1349818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MI AZ A  </a:t>
            </a:r>
            <a:r>
              <a:rPr lang="en-US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hu-HU" sz="13500" b="1" dirty="0">
                <a:solidFill>
                  <a:srgbClr val="F07F36"/>
                </a:solidFill>
                <a:latin typeface="Lato" charset="0"/>
                <a:ea typeface="Lato" charset="0"/>
                <a:cs typeface="Lato" charset="0"/>
              </a:rPr>
              <a:t>BIOMETRIKUS</a:t>
            </a:r>
            <a:r>
              <a:rPr lang="hu-HU" sz="135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AZONOSÍTÁS</a:t>
            </a:r>
            <a:endParaRPr lang="en-US" sz="13500" b="1" dirty="0">
              <a:solidFill>
                <a:srgbClr val="DE2688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3183" y="6718691"/>
            <a:ext cx="15661508" cy="67732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ctr">
              <a:lnSpc>
                <a:spcPts val="4040"/>
              </a:lnSpc>
            </a:pP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E2BD24A-2112-4432-B02C-09315B7651DA}"/>
              </a:ext>
            </a:extLst>
          </p:cNvPr>
          <p:cNvSpPr txBox="1"/>
          <p:nvPr/>
        </p:nvSpPr>
        <p:spPr>
          <a:xfrm>
            <a:off x="11657079" y="8431405"/>
            <a:ext cx="13498180" cy="292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58100" b="1" dirty="0">
                <a:solidFill>
                  <a:srgbClr val="8EC6CD"/>
                </a:solidFill>
                <a:latin typeface="Lato" charset="0"/>
                <a:ea typeface="Lato" charset="0"/>
                <a:cs typeface="Lato" charset="0"/>
              </a:rPr>
              <a:t>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BB9AF7A-2ED2-46A7-9B6B-B5E5482A9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877" y="8495573"/>
            <a:ext cx="1301125" cy="1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hlinkClick r:id="rId3"/>
            <a:extLst>
              <a:ext uri="{FF2B5EF4-FFF2-40B4-BE49-F238E27FC236}">
                <a16:creationId xmlns:a16="http://schemas.microsoft.com/office/drawing/2014/main" id="{DC495B6F-E218-4B47-8195-558632831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92"/>
            <a:ext cx="24377650" cy="137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FF7A7B8-1CAA-4162-82DB-4AE0F60D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/>
          <a:stretch/>
        </p:blipFill>
        <p:spPr>
          <a:xfrm>
            <a:off x="20" y="10"/>
            <a:ext cx="24377630" cy="13715990"/>
          </a:xfrm>
          <a:prstGeom prst="rect">
            <a:avLst/>
          </a:prstGeom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1FEEEC7A-C2BB-478C-B0D3-234EF2B0B4EB}"/>
              </a:ext>
            </a:extLst>
          </p:cNvPr>
          <p:cNvSpPr txBox="1"/>
          <p:nvPr/>
        </p:nvSpPr>
        <p:spPr>
          <a:xfrm>
            <a:off x="11959475" y="483017"/>
            <a:ext cx="45874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8800" b="1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id-ID" sz="8800" b="1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eatmap">
            <a:hlinkClick r:id="" action="ppaction://media"/>
            <a:extLst>
              <a:ext uri="{FF2B5EF4-FFF2-40B4-BE49-F238E27FC236}">
                <a16:creationId xmlns:a16="http://schemas.microsoft.com/office/drawing/2014/main" id="{B6966743-D02E-4AAA-BFD4-6F6CC51DA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2953" y="0"/>
            <a:ext cx="2519849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C379A3E0-F09F-4CB8-A085-D008E6F304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ép 42">
            <a:extLst>
              <a:ext uri="{FF2B5EF4-FFF2-40B4-BE49-F238E27FC236}">
                <a16:creationId xmlns:a16="http://schemas.microsoft.com/office/drawing/2014/main" id="{DFC762F8-E73C-40FA-96A8-6827549F77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B2E7A3D-FDF6-4801-AD5C-11B62611A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 b="21002"/>
          <a:stretch/>
        </p:blipFill>
        <p:spPr>
          <a:xfrm>
            <a:off x="20592" y="1957135"/>
            <a:ext cx="24377650" cy="117588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12657" y="202145"/>
            <a:ext cx="19752487" cy="159118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 legerősebb jelszó sem ér semmit ha…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Képtalálat a következőre: „nemzeti kiberbiztonsági intézet logo”">
            <a:extLst>
              <a:ext uri="{FF2B5EF4-FFF2-40B4-BE49-F238E27FC236}">
                <a16:creationId xmlns:a16="http://schemas.microsoft.com/office/drawing/2014/main" id="{CB2FDB51-EF39-4461-8CBD-B9F0D4B9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874" y="11649308"/>
            <a:ext cx="3496821" cy="18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A5021AC-233F-4F49-9EDD-9A18995B0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81" y="3266596"/>
            <a:ext cx="12246889" cy="10668022"/>
          </a:xfrm>
          <a:prstGeom prst="rect">
            <a:avLst/>
          </a:prstGeom>
        </p:spPr>
      </p:pic>
      <p:sp>
        <p:nvSpPr>
          <p:cNvPr id="7" name="TextBox 222">
            <a:extLst>
              <a:ext uri="{FF2B5EF4-FFF2-40B4-BE49-F238E27FC236}">
                <a16:creationId xmlns:a16="http://schemas.microsoft.com/office/drawing/2014/main" id="{035BD5DD-46D0-49C0-B926-35009C817595}"/>
              </a:ext>
            </a:extLst>
          </p:cNvPr>
          <p:cNvSpPr txBox="1"/>
          <p:nvPr/>
        </p:nvSpPr>
        <p:spPr>
          <a:xfrm>
            <a:off x="1572013" y="483017"/>
            <a:ext cx="2123366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Adathalászat 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(</a:t>
            </a:r>
            <a:r>
              <a:rPr lang="hu-HU" sz="8000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Phishing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) </a:t>
            </a:r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– Hogyan történik?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Rectangle 223">
            <a:extLst>
              <a:ext uri="{FF2B5EF4-FFF2-40B4-BE49-F238E27FC236}">
                <a16:creationId xmlns:a16="http://schemas.microsoft.com/office/drawing/2014/main" id="{75A0B652-A890-4BBF-8AD9-03A2F66367D2}"/>
              </a:ext>
            </a:extLst>
          </p:cNvPr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AD3F2C-9FDF-4F53-AE66-44D38C30691E}"/>
              </a:ext>
            </a:extLst>
          </p:cNvPr>
          <p:cNvSpPr txBox="1">
            <a:spLocks/>
          </p:cNvSpPr>
          <p:nvPr/>
        </p:nvSpPr>
        <p:spPr>
          <a:xfrm>
            <a:off x="9505153" y="1634834"/>
            <a:ext cx="5408537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Pénzügyi adathalász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e-mailek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BCCA7F0-E055-41D8-8B38-3F09A44E53A8}"/>
              </a:ext>
            </a:extLst>
          </p:cNvPr>
          <p:cNvSpPr/>
          <p:nvPr/>
        </p:nvSpPr>
        <p:spPr>
          <a:xfrm>
            <a:off x="9881439" y="3137035"/>
            <a:ext cx="4655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cap="all" dirty="0">
                <a:solidFill>
                  <a:srgbClr val="27B5A9"/>
                </a:solidFill>
                <a:latin typeface="RobotoCondensed-Regular"/>
              </a:rPr>
              <a:t>Ezek az e-mailek:</a:t>
            </a:r>
            <a:endParaRPr lang="hu-HU" b="1" cap="all" dirty="0">
              <a:solidFill>
                <a:srgbClr val="27B5A9"/>
              </a:solidFill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B919EF1-7663-4F82-9EF4-6C623ABAA544}"/>
              </a:ext>
            </a:extLst>
          </p:cNvPr>
          <p:cNvSpPr/>
          <p:nvPr/>
        </p:nvSpPr>
        <p:spPr>
          <a:xfrm>
            <a:off x="-3850105" y="5103674"/>
            <a:ext cx="12188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hasonlítanak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 a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bank által küldött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e-mailekre</a:t>
            </a:r>
            <a:endParaRPr lang="hu-HU" cap="all" dirty="0">
              <a:solidFill>
                <a:srgbClr val="3C4B72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22CB78B-18E2-4FB9-AE77-42F4D836A0B3}"/>
              </a:ext>
            </a:extLst>
          </p:cNvPr>
          <p:cNvSpPr/>
          <p:nvPr/>
        </p:nvSpPr>
        <p:spPr>
          <a:xfrm>
            <a:off x="900264" y="8764658"/>
            <a:ext cx="5834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utánozzák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 a banki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logókat, hasonló a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szerkezet és a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hangnem is</a:t>
            </a:r>
            <a:endParaRPr lang="hu-HU" cap="all" dirty="0">
              <a:solidFill>
                <a:srgbClr val="3C4B72"/>
              </a:solidFill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A791F4D-0FAA-4F9B-9278-2C7393FBE478}"/>
              </a:ext>
            </a:extLst>
          </p:cNvPr>
          <p:cNvSpPr/>
          <p:nvPr/>
        </p:nvSpPr>
        <p:spPr>
          <a:xfrm>
            <a:off x="17642824" y="8003007"/>
            <a:ext cx="1218882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arra kérik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, hogy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töltse le a</a:t>
            </a:r>
            <a:br>
              <a:rPr lang="hu-HU" cap="all" dirty="0">
                <a:solidFill>
                  <a:srgbClr val="3C4B72"/>
                </a:solidFill>
                <a:latin typeface="RobotoCondensed-Regular"/>
              </a:rPr>
            </a:b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mellékletet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vagy kattintson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a linkre</a:t>
            </a:r>
            <a:endParaRPr lang="hu-HU" cap="all" dirty="0">
              <a:solidFill>
                <a:srgbClr val="3C4B72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834CCF8-E057-4062-A382-731C65570D81}"/>
              </a:ext>
            </a:extLst>
          </p:cNvPr>
          <p:cNvSpPr/>
          <p:nvPr/>
        </p:nvSpPr>
        <p:spPr>
          <a:xfrm>
            <a:off x="15639466" y="3958668"/>
            <a:ext cx="12188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olyan megfogalmazásúak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,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amellyel azt sugallják,</a:t>
            </a:r>
            <a:br>
              <a:rPr lang="hu-HU" cap="all" dirty="0">
                <a:solidFill>
                  <a:srgbClr val="3C4B72"/>
                </a:solidFill>
                <a:latin typeface="RobotoCondensed-Regular"/>
              </a:rPr>
            </a:b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hogy azonnal cselekedjen</a:t>
            </a:r>
            <a:endParaRPr lang="hu-HU" cap="all" dirty="0">
              <a:solidFill>
                <a:srgbClr val="3C4B72"/>
              </a:solidFill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B391C9A6-BC46-4679-B10D-56C2A341F0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22" y="11980254"/>
            <a:ext cx="2550598" cy="12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Képtalálat a következőre: „nemzeti kiberbiztonsági intézet logo”">
            <a:extLst>
              <a:ext uri="{FF2B5EF4-FFF2-40B4-BE49-F238E27FC236}">
                <a16:creationId xmlns:a16="http://schemas.microsoft.com/office/drawing/2014/main" id="{CB2FDB51-EF39-4461-8CBD-B9F0D4B9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874" y="11649308"/>
            <a:ext cx="3496821" cy="18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A5021AC-233F-4F49-9EDD-9A18995B0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81" y="3266596"/>
            <a:ext cx="12246889" cy="10668022"/>
          </a:xfrm>
          <a:prstGeom prst="rect">
            <a:avLst/>
          </a:prstGeom>
        </p:spPr>
      </p:pic>
      <p:sp>
        <p:nvSpPr>
          <p:cNvPr id="7" name="TextBox 222">
            <a:extLst>
              <a:ext uri="{FF2B5EF4-FFF2-40B4-BE49-F238E27FC236}">
                <a16:creationId xmlns:a16="http://schemas.microsoft.com/office/drawing/2014/main" id="{035BD5DD-46D0-49C0-B926-35009C817595}"/>
              </a:ext>
            </a:extLst>
          </p:cNvPr>
          <p:cNvSpPr txBox="1"/>
          <p:nvPr/>
        </p:nvSpPr>
        <p:spPr>
          <a:xfrm>
            <a:off x="2815144" y="483017"/>
            <a:ext cx="18747404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Adathalászat 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(</a:t>
            </a:r>
            <a:r>
              <a:rPr lang="hu-HU" sz="8000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Phishing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) </a:t>
            </a:r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– Mit tehetsz?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Rectangle 223">
            <a:extLst>
              <a:ext uri="{FF2B5EF4-FFF2-40B4-BE49-F238E27FC236}">
                <a16:creationId xmlns:a16="http://schemas.microsoft.com/office/drawing/2014/main" id="{75A0B652-A890-4BBF-8AD9-03A2F66367D2}"/>
              </a:ext>
            </a:extLst>
          </p:cNvPr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AD3F2C-9FDF-4F53-AE66-44D38C30691E}"/>
              </a:ext>
            </a:extLst>
          </p:cNvPr>
          <p:cNvSpPr txBox="1">
            <a:spLocks/>
          </p:cNvSpPr>
          <p:nvPr/>
        </p:nvSpPr>
        <p:spPr>
          <a:xfrm>
            <a:off x="9505153" y="1634834"/>
            <a:ext cx="5408537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Pénzügyi adathalász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e-mailek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B919EF1-7663-4F82-9EF4-6C623ABAA544}"/>
              </a:ext>
            </a:extLst>
          </p:cNvPr>
          <p:cNvSpPr/>
          <p:nvPr/>
        </p:nvSpPr>
        <p:spPr>
          <a:xfrm>
            <a:off x="-1995326" y="3420059"/>
            <a:ext cx="121888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Mindig frissítsd</a:t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a </a:t>
            </a:r>
            <a:r>
              <a:rPr lang="hu-HU" sz="3200" cap="all" dirty="0" err="1">
                <a:solidFill>
                  <a:srgbClr val="3C4B72"/>
                </a:solidFill>
                <a:latin typeface="RobotoCondensed-Regular"/>
              </a:rPr>
              <a:t>szoftvereidet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!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22CB78B-18E2-4FB9-AE77-42F4D836A0B3}"/>
              </a:ext>
            </a:extLst>
          </p:cNvPr>
          <p:cNvSpPr/>
          <p:nvPr/>
        </p:nvSpPr>
        <p:spPr>
          <a:xfrm>
            <a:off x="1955868" y="5967944"/>
            <a:ext cx="6382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Légy óvatos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, Ha egy „bank” E-mailben keres meg!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A791F4D-0FAA-4F9B-9278-2C7393FBE478}"/>
              </a:ext>
            </a:extLst>
          </p:cNvPr>
          <p:cNvSpPr/>
          <p:nvPr/>
        </p:nvSpPr>
        <p:spPr>
          <a:xfrm>
            <a:off x="17790873" y="9187474"/>
            <a:ext cx="121888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ellenőrizd kétszer</a:t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a bank weboldalát!</a:t>
            </a:r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 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834CCF8-E057-4062-A382-731C65570D81}"/>
              </a:ext>
            </a:extLst>
          </p:cNvPr>
          <p:cNvSpPr/>
          <p:nvPr/>
        </p:nvSpPr>
        <p:spPr>
          <a:xfrm>
            <a:off x="14184153" y="3705546"/>
            <a:ext cx="4942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Ne válaszolj</a:t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gyanús e-mailekre!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B391C9A6-BC46-4679-B10D-56C2A341F0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22" y="11980254"/>
            <a:ext cx="2550598" cy="1254306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8C9D4AB3-3F6C-4C49-81B2-B1FCFBEDC018}"/>
              </a:ext>
            </a:extLst>
          </p:cNvPr>
          <p:cNvSpPr/>
          <p:nvPr/>
        </p:nvSpPr>
        <p:spPr>
          <a:xfrm>
            <a:off x="12549" y="9413236"/>
            <a:ext cx="6774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Olvasd</a:t>
            </a:r>
            <a:r>
              <a:rPr lang="es-ES" sz="3200" cap="all" dirty="0">
                <a:solidFill>
                  <a:srgbClr val="DE2688"/>
                </a:solidFill>
                <a:latin typeface="RobotoCondensed-Regular"/>
              </a:rPr>
              <a:t> el </a:t>
            </a:r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alaposan</a:t>
            </a:r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/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az</a:t>
            </a:r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 </a:t>
            </a:r>
            <a:r>
              <a:rPr lang="es-ES" sz="3200" cap="all" dirty="0">
                <a:solidFill>
                  <a:srgbClr val="DE2688"/>
                </a:solidFill>
                <a:latin typeface="RobotoCondensed-Regular"/>
              </a:rPr>
              <a:t>e-</a:t>
            </a:r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mailt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, hibák</a:t>
            </a:r>
            <a:br>
              <a:rPr lang="hu-HU" sz="3200" cap="all" dirty="0">
                <a:solidFill>
                  <a:srgbClr val="3C4B72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után kutatva!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81B3F693-3251-464A-96CC-B70D67633CF6}"/>
              </a:ext>
            </a:extLst>
          </p:cNvPr>
          <p:cNvSpPr/>
          <p:nvPr/>
        </p:nvSpPr>
        <p:spPr>
          <a:xfrm>
            <a:off x="17244723" y="6073170"/>
            <a:ext cx="4942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Ne </a:t>
            </a:r>
            <a:r>
              <a:rPr lang="fr-FR" sz="3200" cap="all" dirty="0" err="1">
                <a:solidFill>
                  <a:srgbClr val="DE2688"/>
                </a:solidFill>
                <a:latin typeface="RobotoCondensed-Regular"/>
              </a:rPr>
              <a:t>kattints</a:t>
            </a:r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 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a </a:t>
            </a:r>
            <a:r>
              <a:rPr lang="fr-FR" sz="3200" cap="all" dirty="0" err="1">
                <a:solidFill>
                  <a:srgbClr val="3C4B72"/>
                </a:solidFill>
                <a:latin typeface="RobotoCondensed-Regular"/>
              </a:rPr>
              <a:t>linkre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, </a:t>
            </a:r>
            <a:r>
              <a:rPr lang="fr-FR" sz="3200" cap="all" dirty="0" err="1">
                <a:solidFill>
                  <a:srgbClr val="3C4B72"/>
                </a:solidFill>
                <a:latin typeface="RobotoCondensed-Regular"/>
              </a:rPr>
              <a:t>és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 </a:t>
            </a:r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ne </a:t>
            </a:r>
            <a:r>
              <a:rPr lang="fr-FR" sz="3200" cap="all" dirty="0" err="1">
                <a:solidFill>
                  <a:srgbClr val="DE2688"/>
                </a:solidFill>
                <a:latin typeface="RobotoCondensed-Regular"/>
              </a:rPr>
              <a:t>töltsd</a:t>
            </a:r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 le 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a </a:t>
            </a:r>
            <a:r>
              <a:rPr lang="fr-FR" sz="3200" cap="all" dirty="0" err="1">
                <a:solidFill>
                  <a:srgbClr val="3C4B72"/>
                </a:solidFill>
                <a:latin typeface="RobotoCondensed-Regular"/>
              </a:rPr>
              <a:t>mellékletet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39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C9618593-7798-4D98-85A4-1A5143CCC8DB}"/>
              </a:ext>
            </a:extLst>
          </p:cNvPr>
          <p:cNvSpPr/>
          <p:nvPr/>
        </p:nvSpPr>
        <p:spPr>
          <a:xfrm>
            <a:off x="1860001" y="-3031957"/>
            <a:ext cx="6737683" cy="7668126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EE993D33-83C7-4357-821F-D73A0364C2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365446" y="2137049"/>
            <a:ext cx="7726795" cy="724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800" b="1" cap="all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Feladat</a:t>
            </a:r>
          </a:p>
          <a:p>
            <a:pPr algn="ctr">
              <a:lnSpc>
                <a:spcPct val="150000"/>
              </a:lnSpc>
            </a:pPr>
            <a:r>
              <a:rPr lang="hu-HU" sz="108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  <a:t>NE AKADJ</a:t>
            </a:r>
            <a:br>
              <a:rPr lang="hu-HU" sz="108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108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  <a:t>HOROGRA!</a:t>
            </a:r>
            <a:endParaRPr lang="en-US" sz="10800" b="1" dirty="0">
              <a:solidFill>
                <a:srgbClr val="DE2688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C8A8491-32C0-4468-B888-BE9E3512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86564" r="14188"/>
          <a:stretch/>
        </p:blipFill>
        <p:spPr>
          <a:xfrm>
            <a:off x="0" y="12641058"/>
            <a:ext cx="10482942" cy="1074942"/>
          </a:xfrm>
          <a:prstGeom prst="rect">
            <a:avLst/>
          </a:prstGeom>
        </p:spPr>
      </p:pic>
      <p:pic>
        <p:nvPicPr>
          <p:cNvPr id="1026" name="Picture 2" descr="Képtalálat a következőre: „hook png”">
            <a:extLst>
              <a:ext uri="{FF2B5EF4-FFF2-40B4-BE49-F238E27FC236}">
                <a16:creationId xmlns:a16="http://schemas.microsoft.com/office/drawing/2014/main" id="{6A1B4A74-2F5B-4C8C-87BD-E0144FD4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460">
            <a:off x="6274711" y="5668292"/>
            <a:ext cx="7008153" cy="700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76BD85A-77D7-4024-A69A-79102ACA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AA982B8-10CE-4101-87DA-A1390FAA60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726" y="2244135"/>
            <a:ext cx="6161643" cy="5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96C9736-614B-4640-BA13-DF3CD66C5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CBA6E38-8C17-4E6F-966F-255E7C2D8A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259" y="6938210"/>
            <a:ext cx="7547412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0876CAA-5D56-42D6-8B80-3C16AF29D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C638379-3CA4-4C92-8D46-619BCB105F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11" y="3907525"/>
            <a:ext cx="7918449" cy="72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E7CD4124-0C73-435D-8C04-55AD0819662B}"/>
              </a:ext>
            </a:extLst>
          </p:cNvPr>
          <p:cNvSpPr/>
          <p:nvPr/>
        </p:nvSpPr>
        <p:spPr>
          <a:xfrm>
            <a:off x="-1" y="0"/>
            <a:ext cx="24377651" cy="13716000"/>
          </a:xfrm>
          <a:prstGeom prst="rect">
            <a:avLst/>
          </a:prstGeom>
          <a:solidFill>
            <a:srgbClr val="551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hlinkClick r:id="rId3"/>
            <a:extLst>
              <a:ext uri="{FF2B5EF4-FFF2-40B4-BE49-F238E27FC236}">
                <a16:creationId xmlns:a16="http://schemas.microsoft.com/office/drawing/2014/main" id="{C9FE5B39-DE55-4783-BA92-CC01D062DF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6471"/>
          <a:stretch/>
        </p:blipFill>
        <p:spPr>
          <a:xfrm>
            <a:off x="0" y="6429591"/>
            <a:ext cx="16202526" cy="7286409"/>
          </a:xfrm>
          <a:prstGeom prst="rect">
            <a:avLst/>
          </a:prstGeom>
        </p:spPr>
      </p:pic>
      <p:pic>
        <p:nvPicPr>
          <p:cNvPr id="8" name="Picture 9" descr="iPhone6_mockup_front_white.png">
            <a:extLst>
              <a:ext uri="{FF2B5EF4-FFF2-40B4-BE49-F238E27FC236}">
                <a16:creationId xmlns:a16="http://schemas.microsoft.com/office/drawing/2014/main" id="{CD1911C2-8397-4FB4-9B27-ACF432858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463" y="-862762"/>
            <a:ext cx="12365217" cy="19341469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572E605-F143-4E41-9BAB-1CEC391D206B}"/>
              </a:ext>
            </a:extLst>
          </p:cNvPr>
          <p:cNvSpPr/>
          <p:nvPr/>
        </p:nvSpPr>
        <p:spPr>
          <a:xfrm>
            <a:off x="16450644" y="2376353"/>
            <a:ext cx="7132320" cy="1276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2" descr="Képtalálat a következőre: „kahoot logo”">
            <a:hlinkClick r:id="rId6" action="ppaction://hlinksldjump"/>
            <a:extLst>
              <a:ext uri="{FF2B5EF4-FFF2-40B4-BE49-F238E27FC236}">
                <a16:creationId xmlns:a16="http://schemas.microsoft.com/office/drawing/2014/main" id="{959489DC-BF7C-494A-A67E-B2D0B791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022" y="11134157"/>
            <a:ext cx="6587563" cy="2243889"/>
          </a:xfrm>
          <a:prstGeom prst="rect">
            <a:avLst/>
          </a:prstGeom>
          <a:noFill/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21D06FD1-AD30-41EA-B57B-4C1DE7A717E3}"/>
              </a:ext>
            </a:extLst>
          </p:cNvPr>
          <p:cNvSpPr txBox="1"/>
          <p:nvPr/>
        </p:nvSpPr>
        <p:spPr>
          <a:xfrm>
            <a:off x="794686" y="1104901"/>
            <a:ext cx="145977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0" b="1" dirty="0">
                <a:solidFill>
                  <a:schemeClr val="bg1"/>
                </a:solidFill>
                <a:latin typeface="+mj-lt"/>
                <a:hlinkClick r:id="rId3"/>
              </a:rPr>
              <a:t>kahoot.it</a:t>
            </a:r>
            <a:endParaRPr lang="hu-HU" sz="27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Kép 1">
            <a:hlinkClick r:id="rId3"/>
            <a:extLst>
              <a:ext uri="{FF2B5EF4-FFF2-40B4-BE49-F238E27FC236}">
                <a16:creationId xmlns:a16="http://schemas.microsoft.com/office/drawing/2014/main" id="{D9CA3152-C4D9-4FB8-AF61-ABE6D03012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18"/>
          <a:stretch/>
        </p:blipFill>
        <p:spPr>
          <a:xfrm>
            <a:off x="16450644" y="2376352"/>
            <a:ext cx="7132320" cy="84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374980E-7CDF-40F7-A6CA-8CCD636BF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C638379-3CA4-4C92-8D46-619BCB105F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512" y="7636040"/>
            <a:ext cx="6791138" cy="62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6CFD9703-2704-46CE-869B-AEC552E41F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0" b="11430"/>
          <a:stretch>
            <a:fillRect/>
          </a:stretch>
        </p:blipFill>
        <p:spPr/>
      </p:pic>
      <p:sp>
        <p:nvSpPr>
          <p:cNvPr id="32" name="Rectangle 31"/>
          <p:cNvSpPr/>
          <p:nvPr/>
        </p:nvSpPr>
        <p:spPr>
          <a:xfrm>
            <a:off x="-9818" y="0"/>
            <a:ext cx="24387468" cy="13716000"/>
          </a:xfrm>
          <a:prstGeom prst="rect">
            <a:avLst/>
          </a:prstGeom>
          <a:solidFill>
            <a:srgbClr val="00082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9339419" y="10764977"/>
            <a:ext cx="5788019" cy="1781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Gy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ő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z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ő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dj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meg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arról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/>
            </a:r>
            <a:b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hogy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eszközei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alkalmazásai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naprakészek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41542" y="8173579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175635" y="9786746"/>
            <a:ext cx="2004074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UP-TO-DATE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2043858" y="10498579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ubtitle 2"/>
          <p:cNvSpPr txBox="1">
            <a:spLocks/>
          </p:cNvSpPr>
          <p:nvPr/>
        </p:nvSpPr>
        <p:spPr>
          <a:xfrm>
            <a:off x="2755161" y="10772636"/>
            <a:ext cx="4600370" cy="170130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Kapcsold ki eszközeid pillanatnyilag szükségtelen funkcióit!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63459" y="8173579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03726" y="9786746"/>
            <a:ext cx="1391728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KIKAPCS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865775" y="10498579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/>
        </p:nvSpPr>
        <p:spPr>
          <a:xfrm>
            <a:off x="17111327" y="10772636"/>
            <a:ext cx="4600370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Készíts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/>
            </a:r>
            <a:b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biztonsági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ment</a:t>
            </a:r>
            <a:r>
              <a:rPr lang="hu-HU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éseket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519625" y="8173579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681531" y="9786746"/>
            <a:ext cx="1348446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BACKUP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9221941" y="10498579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ubtitle 2"/>
          <p:cNvSpPr txBox="1">
            <a:spLocks/>
          </p:cNvSpPr>
          <p:nvPr/>
        </p:nvSpPr>
        <p:spPr>
          <a:xfrm>
            <a:off x="9933244" y="5600270"/>
            <a:ext cx="4600370" cy="272722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Az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egyes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kártyák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használatát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különböző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tranzakciós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limit</a:t>
            </a:r>
            <a:r>
              <a:rPr lang="hu-HU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ekkel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tudod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korlátoz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ni.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/>
            </a:r>
            <a:b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341542" y="3001213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512264" y="4614380"/>
            <a:ext cx="1330814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KÁRTYA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2043858" y="5326213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btitle 2"/>
          <p:cNvSpPr txBox="1">
            <a:spLocks/>
          </p:cNvSpPr>
          <p:nvPr/>
        </p:nvSpPr>
        <p:spPr>
          <a:xfrm>
            <a:off x="1540042" y="5600270"/>
            <a:ext cx="7135547" cy="170130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ankunk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soha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nem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küld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olyan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e-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mailt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melyben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személyes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adataink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jelszavaink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megadását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kéri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telefonon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sem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hív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fel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minket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ezért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63459" y="3001213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03299" y="4614380"/>
            <a:ext cx="992579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BANK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4865775" y="5326213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ubtitle 2"/>
          <p:cNvSpPr txBox="1">
            <a:spLocks/>
          </p:cNvSpPr>
          <p:nvPr/>
        </p:nvSpPr>
        <p:spPr>
          <a:xfrm>
            <a:off x="17111327" y="5600270"/>
            <a:ext cx="4600370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Kerül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nyilvános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Wi-Fi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hálózatok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használatát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519625" y="3001213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05148" y="4614380"/>
            <a:ext cx="901209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en-US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Wi-Fi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19221941" y="5326213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293912" y="483017"/>
            <a:ext cx="15789864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rgbClr val="DE2688"/>
                </a:solidFill>
                <a:latin typeface="Lato" charset="0"/>
                <a:ea typeface="Lato" charset="0"/>
                <a:cs typeface="Lato" charset="0"/>
              </a:rPr>
              <a:t>TOP 6</a:t>
            </a:r>
            <a:r>
              <a:rPr lang="hu-HU" sz="8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általános biztonsági tipp</a:t>
            </a:r>
            <a:endParaRPr lang="id-ID" sz="8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5122" name="Picture 2" descr="Képtalálat a következőre: „nemzeti kibervédelmi intézet logó”">
            <a:extLst>
              <a:ext uri="{FF2B5EF4-FFF2-40B4-BE49-F238E27FC236}">
                <a16:creationId xmlns:a16="http://schemas.microsoft.com/office/drawing/2014/main" id="{9041466C-188C-48B1-883D-81212534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440" y="12144174"/>
            <a:ext cx="2857865" cy="15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CD42F8C1-73A5-4BAB-AA75-80F875FC9F5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756888" y="3194026"/>
            <a:ext cx="16905057" cy="9356470"/>
            <a:chOff x="5898415" y="1976415"/>
            <a:chExt cx="5654530" cy="3255020"/>
          </a:xfrm>
        </p:grpSpPr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0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1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2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3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</p:grpSp>
      <p:pic>
        <p:nvPicPr>
          <p:cNvPr id="4" name="Kép helye 3">
            <a:extLst>
              <a:ext uri="{FF2B5EF4-FFF2-40B4-BE49-F238E27FC236}">
                <a16:creationId xmlns:a16="http://schemas.microsoft.com/office/drawing/2014/main" id="{1C24473C-C4FC-4F03-95F9-1221A86D0C3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r="-265" b="37501"/>
          <a:stretch/>
        </p:blipFill>
        <p:spPr>
          <a:xfrm>
            <a:off x="5919820" y="3444733"/>
            <a:ext cx="12709664" cy="8061438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627E59C-0A49-4658-9E18-0290C0FCD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17"/>
          <a:stretch/>
        </p:blipFill>
        <p:spPr>
          <a:xfrm>
            <a:off x="5919820" y="8308783"/>
            <a:ext cx="12520644" cy="326155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74578" y="483017"/>
            <a:ext cx="10828570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facebook.com/penz7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11199523" y="1634834"/>
            <a:ext cx="2019790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penz7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.hu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35" name="Freeform 40">
            <a:extLst>
              <a:ext uri="{FF2B5EF4-FFF2-40B4-BE49-F238E27FC236}">
                <a16:creationId xmlns:a16="http://schemas.microsoft.com/office/drawing/2014/main" id="{42A33C28-7888-441F-B820-17EBF58F8662}"/>
              </a:ext>
            </a:extLst>
          </p:cNvPr>
          <p:cNvSpPr>
            <a:spLocks/>
          </p:cNvSpPr>
          <p:nvPr/>
        </p:nvSpPr>
        <p:spPr bwMode="auto">
          <a:xfrm>
            <a:off x="17000077" y="9426926"/>
            <a:ext cx="821349" cy="1025269"/>
          </a:xfrm>
          <a:custGeom>
            <a:avLst/>
            <a:gdLst>
              <a:gd name="T0" fmla="*/ 0 w 90"/>
              <a:gd name="T1" fmla="*/ 2147483646 h 112"/>
              <a:gd name="T2" fmla="*/ 2147483646 w 90"/>
              <a:gd name="T3" fmla="*/ 2147483646 h 112"/>
              <a:gd name="T4" fmla="*/ 2147483646 w 90"/>
              <a:gd name="T5" fmla="*/ 2147483646 h 112"/>
              <a:gd name="T6" fmla="*/ 2147483646 w 90"/>
              <a:gd name="T7" fmla="*/ 2147483646 h 112"/>
              <a:gd name="T8" fmla="*/ 2147483646 w 90"/>
              <a:gd name="T9" fmla="*/ 2147483646 h 112"/>
              <a:gd name="T10" fmla="*/ 2147483646 w 90"/>
              <a:gd name="T11" fmla="*/ 2147483646 h 112"/>
              <a:gd name="T12" fmla="*/ 2147483646 w 90"/>
              <a:gd name="T13" fmla="*/ 2147483646 h 112"/>
              <a:gd name="T14" fmla="*/ 2147483646 w 90"/>
              <a:gd name="T15" fmla="*/ 2147483646 h 112"/>
              <a:gd name="T16" fmla="*/ 2147483646 w 90"/>
              <a:gd name="T17" fmla="*/ 2147483646 h 112"/>
              <a:gd name="T18" fmla="*/ 2147483646 w 90"/>
              <a:gd name="T19" fmla="*/ 2147483646 h 112"/>
              <a:gd name="T20" fmla="*/ 2147483646 w 90"/>
              <a:gd name="T21" fmla="*/ 2147483646 h 112"/>
              <a:gd name="T22" fmla="*/ 2147483646 w 90"/>
              <a:gd name="T23" fmla="*/ 2147483646 h 112"/>
              <a:gd name="T24" fmla="*/ 2147483646 w 90"/>
              <a:gd name="T25" fmla="*/ 2147483646 h 112"/>
              <a:gd name="T26" fmla="*/ 2147483646 w 90"/>
              <a:gd name="T27" fmla="*/ 2147483646 h 112"/>
              <a:gd name="T28" fmla="*/ 2147483646 w 90"/>
              <a:gd name="T29" fmla="*/ 2147483646 h 112"/>
              <a:gd name="T30" fmla="*/ 2147483646 w 90"/>
              <a:gd name="T31" fmla="*/ 2147483646 h 112"/>
              <a:gd name="T32" fmla="*/ 2147483646 w 90"/>
              <a:gd name="T33" fmla="*/ 2147483646 h 112"/>
              <a:gd name="T34" fmla="*/ 2147483646 w 90"/>
              <a:gd name="T35" fmla="*/ 2147483646 h 112"/>
              <a:gd name="T36" fmla="*/ 2147483646 w 90"/>
              <a:gd name="T37" fmla="*/ 2147483646 h 112"/>
              <a:gd name="T38" fmla="*/ 2147483646 w 90"/>
              <a:gd name="T39" fmla="*/ 2147483646 h 112"/>
              <a:gd name="T40" fmla="*/ 2147483646 w 90"/>
              <a:gd name="T41" fmla="*/ 2147483646 h 112"/>
              <a:gd name="T42" fmla="*/ 2147483646 w 90"/>
              <a:gd name="T43" fmla="*/ 2147483646 h 112"/>
              <a:gd name="T44" fmla="*/ 2147483646 w 90"/>
              <a:gd name="T45" fmla="*/ 2147483646 h 112"/>
              <a:gd name="T46" fmla="*/ 2147483646 w 90"/>
              <a:gd name="T47" fmla="*/ 2147483646 h 112"/>
              <a:gd name="T48" fmla="*/ 0 w 90"/>
              <a:gd name="T49" fmla="*/ 2147483646 h 1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0" h="112">
                <a:moveTo>
                  <a:pt x="0" y="68"/>
                </a:moveTo>
                <a:cubicBezTo>
                  <a:pt x="1" y="64"/>
                  <a:pt x="5" y="61"/>
                  <a:pt x="9" y="61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8" y="61"/>
                  <a:pt x="5" y="57"/>
                  <a:pt x="5" y="53"/>
                </a:cubicBezTo>
                <a:cubicBezTo>
                  <a:pt x="6" y="48"/>
                  <a:pt x="9" y="45"/>
                  <a:pt x="13" y="46"/>
                </a:cubicBezTo>
                <a:cubicBezTo>
                  <a:pt x="44" y="49"/>
                  <a:pt x="44" y="49"/>
                  <a:pt x="44" y="49"/>
                </a:cubicBezTo>
                <a:cubicBezTo>
                  <a:pt x="48" y="49"/>
                  <a:pt x="48" y="49"/>
                  <a:pt x="48" y="49"/>
                </a:cubicBezTo>
                <a:cubicBezTo>
                  <a:pt x="48" y="49"/>
                  <a:pt x="42" y="46"/>
                  <a:pt x="47" y="23"/>
                </a:cubicBezTo>
                <a:cubicBezTo>
                  <a:pt x="52" y="0"/>
                  <a:pt x="64" y="9"/>
                  <a:pt x="64" y="9"/>
                </a:cubicBezTo>
                <a:cubicBezTo>
                  <a:pt x="64" y="9"/>
                  <a:pt x="65" y="28"/>
                  <a:pt x="65" y="31"/>
                </a:cubicBezTo>
                <a:cubicBezTo>
                  <a:pt x="66" y="34"/>
                  <a:pt x="81" y="63"/>
                  <a:pt x="81" y="63"/>
                </a:cubicBezTo>
                <a:cubicBezTo>
                  <a:pt x="81" y="65"/>
                  <a:pt x="90" y="66"/>
                  <a:pt x="90" y="68"/>
                </a:cubicBezTo>
                <a:cubicBezTo>
                  <a:pt x="90" y="81"/>
                  <a:pt x="90" y="93"/>
                  <a:pt x="90" y="107"/>
                </a:cubicBezTo>
                <a:cubicBezTo>
                  <a:pt x="80" y="104"/>
                  <a:pt x="75" y="112"/>
                  <a:pt x="54" y="112"/>
                </a:cubicBezTo>
                <a:cubicBezTo>
                  <a:pt x="47" y="112"/>
                  <a:pt x="38" y="111"/>
                  <a:pt x="31" y="110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8" y="107"/>
                  <a:pt x="6" y="104"/>
                  <a:pt x="6" y="99"/>
                </a:cubicBezTo>
                <a:cubicBezTo>
                  <a:pt x="7" y="96"/>
                  <a:pt x="8" y="93"/>
                  <a:pt x="11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5" y="92"/>
                  <a:pt x="2" y="88"/>
                  <a:pt x="2" y="84"/>
                </a:cubicBezTo>
                <a:cubicBezTo>
                  <a:pt x="3" y="80"/>
                  <a:pt x="5" y="77"/>
                  <a:pt x="8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3" y="76"/>
                  <a:pt x="0" y="73"/>
                  <a:pt x="0" y="68"/>
                </a:cubicBezTo>
                <a:close/>
              </a:path>
            </a:pathLst>
          </a:custGeom>
          <a:solidFill>
            <a:srgbClr val="4267B2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33" name="Freeform 106">
            <a:extLst>
              <a:ext uri="{FF2B5EF4-FFF2-40B4-BE49-F238E27FC236}">
                <a16:creationId xmlns:a16="http://schemas.microsoft.com/office/drawing/2014/main" id="{7A00A3E8-DEC5-4E55-994D-14820FF6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235" y="9781600"/>
            <a:ext cx="735339" cy="740374"/>
          </a:xfrm>
          <a:custGeom>
            <a:avLst/>
            <a:gdLst>
              <a:gd name="T0" fmla="*/ 372 w 426"/>
              <a:gd name="T1" fmla="*/ 0 h 427"/>
              <a:gd name="T2" fmla="*/ 372 w 426"/>
              <a:gd name="T3" fmla="*/ 0 h 427"/>
              <a:gd name="T4" fmla="*/ 53 w 426"/>
              <a:gd name="T5" fmla="*/ 0 h 427"/>
              <a:gd name="T6" fmla="*/ 0 w 426"/>
              <a:gd name="T7" fmla="*/ 53 h 427"/>
              <a:gd name="T8" fmla="*/ 0 w 426"/>
              <a:gd name="T9" fmla="*/ 372 h 427"/>
              <a:gd name="T10" fmla="*/ 53 w 426"/>
              <a:gd name="T11" fmla="*/ 426 h 427"/>
              <a:gd name="T12" fmla="*/ 213 w 426"/>
              <a:gd name="T13" fmla="*/ 426 h 427"/>
              <a:gd name="T14" fmla="*/ 213 w 426"/>
              <a:gd name="T15" fmla="*/ 274 h 427"/>
              <a:gd name="T16" fmla="*/ 160 w 426"/>
              <a:gd name="T17" fmla="*/ 274 h 427"/>
              <a:gd name="T18" fmla="*/ 160 w 426"/>
              <a:gd name="T19" fmla="*/ 204 h 427"/>
              <a:gd name="T20" fmla="*/ 213 w 426"/>
              <a:gd name="T21" fmla="*/ 204 h 427"/>
              <a:gd name="T22" fmla="*/ 213 w 426"/>
              <a:gd name="T23" fmla="*/ 168 h 427"/>
              <a:gd name="T24" fmla="*/ 301 w 426"/>
              <a:gd name="T25" fmla="*/ 80 h 427"/>
              <a:gd name="T26" fmla="*/ 346 w 426"/>
              <a:gd name="T27" fmla="*/ 80 h 427"/>
              <a:gd name="T28" fmla="*/ 346 w 426"/>
              <a:gd name="T29" fmla="*/ 160 h 427"/>
              <a:gd name="T30" fmla="*/ 310 w 426"/>
              <a:gd name="T31" fmla="*/ 160 h 427"/>
              <a:gd name="T32" fmla="*/ 292 w 426"/>
              <a:gd name="T33" fmla="*/ 168 h 427"/>
              <a:gd name="T34" fmla="*/ 292 w 426"/>
              <a:gd name="T35" fmla="*/ 204 h 427"/>
              <a:gd name="T36" fmla="*/ 346 w 426"/>
              <a:gd name="T37" fmla="*/ 204 h 427"/>
              <a:gd name="T38" fmla="*/ 346 w 426"/>
              <a:gd name="T39" fmla="*/ 274 h 427"/>
              <a:gd name="T40" fmla="*/ 292 w 426"/>
              <a:gd name="T41" fmla="*/ 274 h 427"/>
              <a:gd name="T42" fmla="*/ 292 w 426"/>
              <a:gd name="T43" fmla="*/ 426 h 427"/>
              <a:gd name="T44" fmla="*/ 372 w 426"/>
              <a:gd name="T45" fmla="*/ 426 h 427"/>
              <a:gd name="T46" fmla="*/ 425 w 426"/>
              <a:gd name="T47" fmla="*/ 372 h 427"/>
              <a:gd name="T48" fmla="*/ 425 w 426"/>
              <a:gd name="T49" fmla="*/ 53 h 427"/>
              <a:gd name="T50" fmla="*/ 372 w 426"/>
              <a:gd name="T51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26" h="427">
                <a:moveTo>
                  <a:pt x="372" y="0"/>
                </a:moveTo>
                <a:lnTo>
                  <a:pt x="37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3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99"/>
                  <a:pt x="27" y="426"/>
                  <a:pt x="53" y="426"/>
                </a:cubicBezTo>
                <a:cubicBezTo>
                  <a:pt x="213" y="426"/>
                  <a:pt x="213" y="426"/>
                  <a:pt x="213" y="426"/>
                </a:cubicBezTo>
                <a:cubicBezTo>
                  <a:pt x="213" y="274"/>
                  <a:pt x="213" y="274"/>
                  <a:pt x="213" y="274"/>
                </a:cubicBezTo>
                <a:cubicBezTo>
                  <a:pt x="160" y="274"/>
                  <a:pt x="160" y="274"/>
                  <a:pt x="160" y="274"/>
                </a:cubicBezTo>
                <a:cubicBezTo>
                  <a:pt x="160" y="204"/>
                  <a:pt x="160" y="204"/>
                  <a:pt x="160" y="204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213" y="168"/>
                  <a:pt x="213" y="168"/>
                  <a:pt x="213" y="168"/>
                </a:cubicBezTo>
                <a:cubicBezTo>
                  <a:pt x="213" y="124"/>
                  <a:pt x="257" y="80"/>
                  <a:pt x="301" y="80"/>
                </a:cubicBezTo>
                <a:cubicBezTo>
                  <a:pt x="346" y="80"/>
                  <a:pt x="346" y="80"/>
                  <a:pt x="346" y="80"/>
                </a:cubicBezTo>
                <a:cubicBezTo>
                  <a:pt x="346" y="160"/>
                  <a:pt x="346" y="160"/>
                  <a:pt x="346" y="160"/>
                </a:cubicBezTo>
                <a:cubicBezTo>
                  <a:pt x="310" y="160"/>
                  <a:pt x="310" y="160"/>
                  <a:pt x="310" y="160"/>
                </a:cubicBezTo>
                <a:cubicBezTo>
                  <a:pt x="292" y="160"/>
                  <a:pt x="292" y="160"/>
                  <a:pt x="292" y="168"/>
                </a:cubicBezTo>
                <a:cubicBezTo>
                  <a:pt x="292" y="204"/>
                  <a:pt x="292" y="204"/>
                  <a:pt x="292" y="204"/>
                </a:cubicBezTo>
                <a:cubicBezTo>
                  <a:pt x="346" y="204"/>
                  <a:pt x="346" y="204"/>
                  <a:pt x="346" y="204"/>
                </a:cubicBezTo>
                <a:cubicBezTo>
                  <a:pt x="346" y="274"/>
                  <a:pt x="346" y="274"/>
                  <a:pt x="346" y="274"/>
                </a:cubicBezTo>
                <a:cubicBezTo>
                  <a:pt x="292" y="274"/>
                  <a:pt x="292" y="274"/>
                  <a:pt x="292" y="274"/>
                </a:cubicBezTo>
                <a:cubicBezTo>
                  <a:pt x="292" y="426"/>
                  <a:pt x="292" y="426"/>
                  <a:pt x="292" y="426"/>
                </a:cubicBezTo>
                <a:cubicBezTo>
                  <a:pt x="372" y="426"/>
                  <a:pt x="372" y="426"/>
                  <a:pt x="372" y="426"/>
                </a:cubicBezTo>
                <a:cubicBezTo>
                  <a:pt x="399" y="426"/>
                  <a:pt x="425" y="399"/>
                  <a:pt x="425" y="372"/>
                </a:cubicBezTo>
                <a:cubicBezTo>
                  <a:pt x="425" y="53"/>
                  <a:pt x="425" y="53"/>
                  <a:pt x="425" y="53"/>
                </a:cubicBezTo>
                <a:cubicBezTo>
                  <a:pt x="425" y="27"/>
                  <a:pt x="399" y="0"/>
                  <a:pt x="372" y="0"/>
                </a:cubicBezTo>
              </a:path>
            </a:pathLst>
          </a:custGeom>
          <a:solidFill>
            <a:srgbClr val="4267B2"/>
          </a:solidFill>
          <a:ln>
            <a:noFill/>
          </a:ln>
          <a:effectLst/>
        </p:spPr>
        <p:txBody>
          <a:bodyPr wrap="none" lIns="34284" tIns="17142" rIns="34284" bIns="17142" anchor="ctr"/>
          <a:lstStyle/>
          <a:p>
            <a:pPr defTabSz="4571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Poppins Light" charset="0"/>
              <a:ea typeface="+mn-ea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26450E6D-3BCB-42CD-AD76-17F65F5EC7DE}"/>
              </a:ext>
            </a:extLst>
          </p:cNvPr>
          <p:cNvSpPr/>
          <p:nvPr/>
        </p:nvSpPr>
        <p:spPr>
          <a:xfrm>
            <a:off x="-1088" y="-30802"/>
            <a:ext cx="2019791" cy="13746801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6DB0A265-7A8B-4FD2-B32B-B3B7A34D4A2E}"/>
              </a:ext>
            </a:extLst>
          </p:cNvPr>
          <p:cNvSpPr/>
          <p:nvPr/>
        </p:nvSpPr>
        <p:spPr>
          <a:xfrm>
            <a:off x="22375463" y="-30802"/>
            <a:ext cx="2019791" cy="13777604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98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FF7A7B8-1CAA-4162-82DB-4AE0F60D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/>
          <a:stretch/>
        </p:blipFill>
        <p:spPr>
          <a:xfrm>
            <a:off x="20" y="10"/>
            <a:ext cx="24377630" cy="13715990"/>
          </a:xfrm>
          <a:prstGeom prst="rect">
            <a:avLst/>
          </a:prstGeom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1FEEEC7A-C2BB-478C-B0D3-234EF2B0B4EB}"/>
              </a:ext>
            </a:extLst>
          </p:cNvPr>
          <p:cNvSpPr txBox="1"/>
          <p:nvPr/>
        </p:nvSpPr>
        <p:spPr>
          <a:xfrm>
            <a:off x="11959475" y="483017"/>
            <a:ext cx="45874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8800" b="1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id-ID" sz="8800" b="1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Háromszög 4">
            <a:extLst>
              <a:ext uri="{FF2B5EF4-FFF2-40B4-BE49-F238E27FC236}">
                <a16:creationId xmlns:a16="http://schemas.microsoft.com/office/drawing/2014/main" id="{D8E87BD4-2E4A-4FAE-B263-2A3926F3E48E}"/>
              </a:ext>
            </a:extLst>
          </p:cNvPr>
          <p:cNvSpPr/>
          <p:nvPr/>
        </p:nvSpPr>
        <p:spPr>
          <a:xfrm rot="1519211">
            <a:off x="8990942" y="7067010"/>
            <a:ext cx="1047750" cy="4552950"/>
          </a:xfrm>
          <a:prstGeom prst="triangle">
            <a:avLst/>
          </a:prstGeom>
          <a:solidFill>
            <a:srgbClr val="A9D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Folyamatábra: Befejezés 3">
            <a:extLst>
              <a:ext uri="{FF2B5EF4-FFF2-40B4-BE49-F238E27FC236}">
                <a16:creationId xmlns:a16="http://schemas.microsoft.com/office/drawing/2014/main" id="{7E60B689-141B-40D5-B671-A61301D42397}"/>
              </a:ext>
            </a:extLst>
          </p:cNvPr>
          <p:cNvSpPr/>
          <p:nvPr/>
        </p:nvSpPr>
        <p:spPr>
          <a:xfrm>
            <a:off x="6629400" y="10685772"/>
            <a:ext cx="11049000" cy="2647950"/>
          </a:xfrm>
          <a:prstGeom prst="flowChartTerminator">
            <a:avLst/>
          </a:prstGeom>
          <a:solidFill>
            <a:srgbClr val="A9D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66B9656-D2E2-439E-9BDF-5D4B1F8540C3}"/>
              </a:ext>
            </a:extLst>
          </p:cNvPr>
          <p:cNvSpPr txBox="1"/>
          <p:nvPr/>
        </p:nvSpPr>
        <p:spPr>
          <a:xfrm>
            <a:off x="6784803" y="10685772"/>
            <a:ext cx="108080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rgbClr val="127575"/>
                </a:solidFill>
                <a:latin typeface="Berlin Sans FB Demi" panose="020E0802020502020306" pitchFamily="34" charset="0"/>
                <a:cs typeface="Aharoni" panose="020B0604020202020204" pitchFamily="2" charset="-79"/>
              </a:rPr>
              <a:t>DIGITÁLIS SZIMAT KVÍZ!</a:t>
            </a:r>
          </a:p>
        </p:txBody>
      </p:sp>
    </p:spTree>
    <p:extLst>
      <p:ext uri="{BB962C8B-B14F-4D97-AF65-F5344CB8AC3E}">
        <p14:creationId xmlns:p14="http://schemas.microsoft.com/office/powerpoint/2010/main" val="3451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3381FC10-7A4B-4C86-97A9-FB358D2A9425}"/>
              </a:ext>
            </a:extLst>
          </p:cNvPr>
          <p:cNvSpPr/>
          <p:nvPr/>
        </p:nvSpPr>
        <p:spPr>
          <a:xfrm>
            <a:off x="21483003" y="155692"/>
            <a:ext cx="2819400" cy="172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/>
          <p:cNvSpPr txBox="1"/>
          <p:nvPr/>
        </p:nvSpPr>
        <p:spPr>
          <a:xfrm>
            <a:off x="1120334" y="6088717"/>
            <a:ext cx="111812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75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- DIGITÁLIS BIZTONSÁG</a:t>
            </a:r>
            <a:endParaRPr lang="en-US" sz="75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023" y="4689981"/>
            <a:ext cx="112405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88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Korszerű pénzkezelés</a:t>
            </a:r>
            <a:endParaRPr lang="en-US" sz="8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01959" y="7701760"/>
            <a:ext cx="5016271" cy="227062"/>
            <a:chOff x="6927228" y="7552706"/>
            <a:chExt cx="5016271" cy="227062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Kép helye 6">
            <a:extLst>
              <a:ext uri="{FF2B5EF4-FFF2-40B4-BE49-F238E27FC236}">
                <a16:creationId xmlns:a16="http://schemas.microsoft.com/office/drawing/2014/main" id="{7184F156-063C-4C45-9D9C-4D9E1D717D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-168"/>
          <a:stretch/>
        </p:blipFill>
        <p:spPr>
          <a:xfrm>
            <a:off x="13579389" y="1127760"/>
            <a:ext cx="9523269" cy="11719543"/>
          </a:xfrm>
        </p:spPr>
      </p:pic>
      <p:pic>
        <p:nvPicPr>
          <p:cNvPr id="1026" name="Picture 2" descr="Képtalálat a következőre: „pénz7 logo”">
            <a:extLst>
              <a:ext uri="{FF2B5EF4-FFF2-40B4-BE49-F238E27FC236}">
                <a16:creationId xmlns:a16="http://schemas.microsoft.com/office/drawing/2014/main" id="{970117C5-8FC8-466B-8074-B365CBDB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22973" r="15459" b="22824"/>
          <a:stretch/>
        </p:blipFill>
        <p:spPr bwMode="auto">
          <a:xfrm>
            <a:off x="1274993" y="868697"/>
            <a:ext cx="3025400" cy="23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66F791-F427-4C26-9FEC-4278E89E12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72" y="10933964"/>
            <a:ext cx="3890725" cy="1913339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DA01FAD3-D730-429F-A5CB-F7FE0A4310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91" y="11553504"/>
            <a:ext cx="5216693" cy="1070501"/>
          </a:xfrm>
          <a:prstGeom prst="rect">
            <a:avLst/>
          </a:prstGeom>
        </p:spPr>
      </p:pic>
      <p:pic>
        <p:nvPicPr>
          <p:cNvPr id="62" name="Kép 61">
            <a:extLst>
              <a:ext uri="{FF2B5EF4-FFF2-40B4-BE49-F238E27FC236}">
                <a16:creationId xmlns:a16="http://schemas.microsoft.com/office/drawing/2014/main" id="{E5068D47-B4ED-4E1F-ADF1-5350CA3E6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808" y="11559760"/>
            <a:ext cx="5874870" cy="10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6405841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6405841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6405841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6405841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9056736"/>
            <a:ext cx="4358711" cy="224914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Megkérdezzük honnan tudják a telefonszámunk, és válaszolunk</a:t>
            </a:r>
            <a:endParaRPr lang="en-US" sz="3200" b="1" dirty="0"/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9056736"/>
            <a:ext cx="4358711" cy="122322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Válaszolunk a kérdésekre</a:t>
            </a:r>
            <a:endParaRPr lang="en-US" sz="3200" b="1" dirty="0"/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9056736"/>
            <a:ext cx="4358711" cy="224914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Visszahívást kérünk és felkeressük</a:t>
            </a:r>
            <a:br>
              <a:rPr lang="hu-HU" sz="3200" b="1" dirty="0"/>
            </a:br>
            <a:r>
              <a:rPr lang="hu-HU" sz="3200" b="1" dirty="0"/>
              <a:t>a bankot az ügyfélszolgálatán</a:t>
            </a:r>
            <a:endParaRPr lang="en-US" sz="3200" b="1" dirty="0"/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826923" y="9056736"/>
            <a:ext cx="4358712" cy="122322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A hívást átverésnek tekintjük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7394" y="1285350"/>
            <a:ext cx="22882861" cy="41549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1. Mi a leginkább óvatos viselkedés ha bankunk adategyeztetés céljából keres fel bennünket egy ismeretlen telefonszámról?</a:t>
            </a:r>
            <a:endParaRPr lang="id-ID" sz="8800" b="1" dirty="0">
              <a:solidFill>
                <a:schemeClr val="tx2"/>
              </a:solidFill>
              <a:latin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6073504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6073504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6073504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6073504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27064" y="8724399"/>
            <a:ext cx="4598843" cy="224529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Bankkártyaszámod, neved, a kártya érvényességi adatai és CVC biztonsági száma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469957" y="8724399"/>
            <a:ext cx="4598843" cy="224529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Bankszámla-, bankkártya-, telefonszámod és bankkártyád PIN kódja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8724399"/>
            <a:ext cx="4358711" cy="173233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Bankszámlaszámod, kabátméreted és telefonszámod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537047" y="8733568"/>
            <a:ext cx="4358712" cy="173618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Telefonszámod, nadrág-, pulóver- és lábméreted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37046" y="819901"/>
            <a:ext cx="21494403" cy="41549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2. Melyik személyes adataid lemásolása esetén tudnak a legnagyobb valószínűséggel visszaéléseket elkövetni?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48908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48908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48908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48908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7541763"/>
            <a:ext cx="4358711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1oo%B1zt0ns4g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7541763"/>
            <a:ext cx="4358711" cy="69173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Sz3v4szT4v4sz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7541763"/>
            <a:ext cx="4358711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987654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737349" y="7541763"/>
            <a:ext cx="4358712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H3ll0k4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6709" y="1753351"/>
            <a:ext cx="21451670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3. Melyik online jelszó a legkevésbé ajánlott?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79756" y="63386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60567" y="63386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42258" y="63386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51396" y="63386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49871" y="8989563"/>
            <a:ext cx="4358711" cy="71026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Pupillád</a:t>
            </a: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30864" y="8989563"/>
            <a:ext cx="4358711" cy="71026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Hangod</a:t>
            </a:r>
            <a:endParaRPr lang="en-US" sz="3200" b="1" dirty="0"/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12737" y="8989563"/>
            <a:ext cx="4358711" cy="71026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Arcod</a:t>
            </a:r>
            <a:endParaRPr lang="en-US" sz="3200" b="1" dirty="0"/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722056" y="8989563"/>
            <a:ext cx="4358712" cy="71026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Lábméreted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8784" y="2194509"/>
            <a:ext cx="23380082" cy="280074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4. Melyik személyes jellemződ másolatával</a:t>
            </a:r>
            <a:br>
              <a:rPr lang="hu-HU" sz="8800" b="1" dirty="0">
                <a:solidFill>
                  <a:schemeClr val="tx2"/>
                </a:solidFill>
              </a:rPr>
            </a:br>
            <a:r>
              <a:rPr lang="hu-HU" sz="8800" b="1" dirty="0">
                <a:solidFill>
                  <a:schemeClr val="tx2"/>
                </a:solidFill>
              </a:rPr>
              <a:t>történhet visszaélés a legkisebb valószínűséggel?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48908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48908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48908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48908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7541763"/>
            <a:ext cx="4358711" cy="69724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Emailen </a:t>
            </a:r>
            <a:endParaRPr lang="en-US" sz="3200" b="1" dirty="0"/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Társkereső oldalak </a:t>
            </a:r>
            <a:r>
              <a:rPr lang="hu-HU" sz="3200" b="1" dirty="0" err="1"/>
              <a:t>csetszobáiban</a:t>
            </a:r>
            <a:r>
              <a:rPr lang="hu-HU" sz="3200" b="1" dirty="0"/>
              <a:t> </a:t>
            </a:r>
            <a:endParaRPr lang="en-US" sz="3200" b="1" dirty="0"/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7541763"/>
            <a:ext cx="4358711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Telefonon</a:t>
            </a:r>
            <a:r>
              <a:rPr lang="hu-HU" sz="3200" dirty="0"/>
              <a:t>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737349" y="7541763"/>
            <a:ext cx="4358712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Szinte mindenhol érhetnek támadások 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56078" y="1069283"/>
            <a:ext cx="17190888" cy="280074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5. Milyen csatornákon próbálhatják </a:t>
            </a:r>
          </a:p>
          <a:p>
            <a:pPr algn="ctr"/>
            <a:r>
              <a:rPr lang="hu-HU" sz="8800" b="1" dirty="0">
                <a:solidFill>
                  <a:schemeClr val="tx2"/>
                </a:solidFill>
              </a:rPr>
              <a:t>lehalászni az adataidat? 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036D7FBB-3C63-4733-9903-B6722E9450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0" y="0"/>
            <a:ext cx="24377651" cy="13716000"/>
          </a:xfrm>
          <a:prstGeom prst="rect">
            <a:avLst/>
          </a:prstGeom>
          <a:solidFill>
            <a:schemeClr val="accent6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59466" y="3907735"/>
            <a:ext cx="1349818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MIVEL FIZETSZ</a:t>
            </a:r>
            <a:r>
              <a:rPr lang="en-US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hu-HU" sz="13500" b="1" dirty="0">
                <a:solidFill>
                  <a:srgbClr val="F07F36"/>
                </a:solidFill>
                <a:latin typeface="Lato" charset="0"/>
                <a:ea typeface="Lato" charset="0"/>
                <a:cs typeface="Lato" charset="0"/>
              </a:rPr>
              <a:t>HA</a:t>
            </a:r>
            <a:r>
              <a:rPr lang="hu-HU" sz="13500" b="1" dirty="0">
                <a:solidFill>
                  <a:srgbClr val="27B5A9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hu-HU" sz="135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NEM KÉSZPÉNZZEL</a:t>
            </a:r>
            <a:endParaRPr lang="en-US" sz="13500" b="1" dirty="0">
              <a:solidFill>
                <a:srgbClr val="DE2688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3183" y="6718691"/>
            <a:ext cx="15661508" cy="67732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ctr">
              <a:lnSpc>
                <a:spcPts val="4040"/>
              </a:lnSpc>
            </a:pP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E2BD24A-2112-4432-B02C-09315B7651DA}"/>
              </a:ext>
            </a:extLst>
          </p:cNvPr>
          <p:cNvSpPr txBox="1"/>
          <p:nvPr/>
        </p:nvSpPr>
        <p:spPr>
          <a:xfrm>
            <a:off x="11657079" y="8431405"/>
            <a:ext cx="13498180" cy="292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58100" b="1" dirty="0">
                <a:solidFill>
                  <a:srgbClr val="8EC6CD"/>
                </a:solidFill>
                <a:latin typeface="Lato" charset="0"/>
                <a:ea typeface="Lato" charset="0"/>
                <a:cs typeface="Lato" charset="0"/>
              </a:rPr>
              <a:t>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BB9AF7A-2ED2-46A7-9B6B-B5E5482A9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877" y="8495573"/>
            <a:ext cx="1301125" cy="1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Pénz7">
      <a:dk1>
        <a:srgbClr val="3C4B72"/>
      </a:dk1>
      <a:lt1>
        <a:sysClr val="window" lastClr="FFFFFF"/>
      </a:lt1>
      <a:dk2>
        <a:srgbClr val="3C4B72"/>
      </a:dk2>
      <a:lt2>
        <a:srgbClr val="FFFFFF"/>
      </a:lt2>
      <a:accent1>
        <a:srgbClr val="27B5A9"/>
      </a:accent1>
      <a:accent2>
        <a:srgbClr val="F07F36"/>
      </a:accent2>
      <a:accent3>
        <a:srgbClr val="DE2688"/>
      </a:accent3>
      <a:accent4>
        <a:srgbClr val="00B0F0"/>
      </a:accent4>
      <a:accent5>
        <a:srgbClr val="445469"/>
      </a:accent5>
      <a:accent6>
        <a:srgbClr val="445469"/>
      </a:accent6>
      <a:hlink>
        <a:srgbClr val="0070C0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4184</Words>
  <Application>Microsoft Office PowerPoint</Application>
  <PresentationFormat>Egyéni</PresentationFormat>
  <Paragraphs>462</Paragraphs>
  <Slides>35</Slides>
  <Notes>35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9" baseType="lpstr">
      <vt:lpstr>Aharoni</vt:lpstr>
      <vt:lpstr>Arial</vt:lpstr>
      <vt:lpstr>Bebas Neue</vt:lpstr>
      <vt:lpstr>Berlin Sans FB Demi</vt:lpstr>
      <vt:lpstr>Calibri</vt:lpstr>
      <vt:lpstr>Gill Sans</vt:lpstr>
      <vt:lpstr>Lato</vt:lpstr>
      <vt:lpstr>Lato Black</vt:lpstr>
      <vt:lpstr>Lato Bold</vt:lpstr>
      <vt:lpstr>Lato Light</vt:lpstr>
      <vt:lpstr>Open Sans Light</vt:lpstr>
      <vt:lpstr>Poppins Light</vt:lpstr>
      <vt:lpstr>RobotoCondensed-Regular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Pál Zsolt</dc:creator>
  <cp:lastModifiedBy>Kertész András</cp:lastModifiedBy>
  <cp:revision>206</cp:revision>
  <cp:lastPrinted>2020-01-22T20:36:20Z</cp:lastPrinted>
  <dcterms:created xsi:type="dcterms:W3CDTF">2019-10-31T10:46:27Z</dcterms:created>
  <dcterms:modified xsi:type="dcterms:W3CDTF">2020-03-02T23:46:31Z</dcterms:modified>
</cp:coreProperties>
</file>